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1" r:id="rId2"/>
  </p:sldMasterIdLst>
  <p:notesMasterIdLst>
    <p:notesMasterId r:id="rId27"/>
  </p:notesMasterIdLst>
  <p:handoutMasterIdLst>
    <p:handoutMasterId r:id="rId28"/>
  </p:handoutMasterIdLst>
  <p:sldIdLst>
    <p:sldId id="256" r:id="rId3"/>
    <p:sldId id="352" r:id="rId4"/>
    <p:sldId id="358" r:id="rId5"/>
    <p:sldId id="362" r:id="rId6"/>
    <p:sldId id="365" r:id="rId7"/>
    <p:sldId id="363" r:id="rId8"/>
    <p:sldId id="364" r:id="rId9"/>
    <p:sldId id="344" r:id="rId10"/>
    <p:sldId id="348" r:id="rId11"/>
    <p:sldId id="392" r:id="rId12"/>
    <p:sldId id="402" r:id="rId13"/>
    <p:sldId id="401" r:id="rId14"/>
    <p:sldId id="400" r:id="rId15"/>
    <p:sldId id="399" r:id="rId16"/>
    <p:sldId id="398" r:id="rId17"/>
    <p:sldId id="397" r:id="rId18"/>
    <p:sldId id="396" r:id="rId19"/>
    <p:sldId id="395" r:id="rId20"/>
    <p:sldId id="394" r:id="rId21"/>
    <p:sldId id="406" r:id="rId22"/>
    <p:sldId id="403" r:id="rId23"/>
    <p:sldId id="405" r:id="rId24"/>
    <p:sldId id="404" r:id="rId25"/>
    <p:sldId id="390" r:id="rId26"/>
  </p:sldIdLst>
  <p:sldSz cx="13004800" cy="9753600"/>
  <p:notesSz cx="6797675" cy="9926638"/>
  <p:embeddedFontLst>
    <p:embeddedFont>
      <p:font typeface="Lato Bold" panose="020F0502020204030203" pitchFamily="34" charset="0"/>
      <p:bold r:id="rId29"/>
    </p:embeddedFont>
    <p:embeddedFont>
      <p:font typeface="Calibri" panose="020F0502020204030204" pitchFamily="34" charset="0"/>
      <p:regular r:id="rId30"/>
      <p:bold r:id="rId31"/>
      <p:italic r:id="rId32"/>
      <p:boldItalic r:id="rId33"/>
    </p:embeddedFont>
    <p:embeddedFont>
      <p:font typeface="Lato Light" panose="020F0502020204030203" pitchFamily="34" charset="0"/>
      <p:regular r:id="rId34"/>
      <p:italic r:id="rId35"/>
    </p:embeddedFont>
    <p:embeddedFont>
      <p:font typeface="Angsana New" panose="02020603050405020304" pitchFamily="18" charset="-34"/>
      <p:regular r:id="rId36"/>
      <p:bold r:id="rId37"/>
      <p:italic r:id="rId38"/>
      <p:boldItalic r:id="rId39"/>
    </p:embeddedFont>
    <p:embeddedFont>
      <p:font typeface="Baskerville Old Face" panose="02020602080505020303" pitchFamily="18" charset="0"/>
      <p:regular r:id="rId40"/>
    </p:embeddedFont>
  </p:embeddedFontLst>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521415D9-36F7-43E2-AB2F-B90AF26B5E84}">
      <p14:sectionLst xmlns:p14="http://schemas.microsoft.com/office/powerpoint/2010/main">
        <p14:section name="Sekcja domyślna" id="{163A7F66-A862-47D8-BE50-3687CE648C2C}">
          <p14:sldIdLst>
            <p14:sldId id="256"/>
            <p14:sldId id="352"/>
            <p14:sldId id="358"/>
            <p14:sldId id="362"/>
            <p14:sldId id="365"/>
            <p14:sldId id="363"/>
            <p14:sldId id="364"/>
            <p14:sldId id="344"/>
            <p14:sldId id="348"/>
            <p14:sldId id="392"/>
            <p14:sldId id="402"/>
            <p14:sldId id="401"/>
            <p14:sldId id="400"/>
            <p14:sldId id="399"/>
            <p14:sldId id="398"/>
            <p14:sldId id="397"/>
            <p14:sldId id="396"/>
            <p14:sldId id="395"/>
            <p14:sldId id="394"/>
            <p14:sldId id="406"/>
            <p14:sldId id="403"/>
            <p14:sldId id="405"/>
            <p14:sldId id="404"/>
            <p14:sldId id="390"/>
          </p14:sldIdLst>
        </p14:section>
        <p14:section name="Sekcja bez tytułu" id="{D8E406D1-0BA3-4E2E-A03B-1FBB9AA6C10E}">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1" autoAdjust="0"/>
    <p:restoredTop sz="94660"/>
  </p:normalViewPr>
  <p:slideViewPr>
    <p:cSldViewPr>
      <p:cViewPr varScale="1">
        <p:scale>
          <a:sx n="61" d="100"/>
          <a:sy n="61" d="100"/>
        </p:scale>
        <p:origin x="-1074" y="-90"/>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5" y="0"/>
            <a:ext cx="2945659" cy="496332"/>
          </a:xfrm>
          <a:prstGeom prst="rect">
            <a:avLst/>
          </a:prstGeom>
        </p:spPr>
        <p:txBody>
          <a:bodyPr vert="horz" lIns="91440" tIns="45720" rIns="91440" bIns="45720" rtlCol="0"/>
          <a:lstStyle>
            <a:lvl1pPr algn="r">
              <a:defRPr sz="1200"/>
            </a:lvl1pPr>
          </a:lstStyle>
          <a:p>
            <a:fld id="{3EDB1D7F-1030-46A2-92C9-7C6C6AA2542C}" type="datetimeFigureOut">
              <a:rPr lang="pl-PL" smtClean="0"/>
              <a:t>2016-04-08</a:t>
            </a:fld>
            <a:endParaRPr lang="pl-PL"/>
          </a:p>
        </p:txBody>
      </p:sp>
      <p:sp>
        <p:nvSpPr>
          <p:cNvPr id="4" name="Symbol zastępczy stopki 3"/>
          <p:cNvSpPr>
            <a:spLocks noGrp="1"/>
          </p:cNvSpPr>
          <p:nvPr>
            <p:ph type="ftr" sz="quarter" idx="2"/>
          </p:nvPr>
        </p:nvSpPr>
        <p:spPr>
          <a:xfrm>
            <a:off x="2" y="9428583"/>
            <a:ext cx="2945659" cy="496332"/>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5" y="9428583"/>
            <a:ext cx="2945659" cy="496332"/>
          </a:xfrm>
          <a:prstGeom prst="rect">
            <a:avLst/>
          </a:prstGeom>
        </p:spPr>
        <p:txBody>
          <a:bodyPr vert="horz" lIns="91440" tIns="45720" rIns="91440" bIns="45720" rtlCol="0" anchor="b"/>
          <a:lstStyle>
            <a:lvl1pPr algn="r">
              <a:defRPr sz="1200"/>
            </a:lvl1pPr>
          </a:lstStyle>
          <a:p>
            <a:fld id="{AA0B9338-210E-4F94-8002-FC4F7E349C01}" type="slidenum">
              <a:rPr lang="pl-PL" smtClean="0"/>
              <a:t>‹#›</a:t>
            </a:fld>
            <a:endParaRPr lang="pl-PL"/>
          </a:p>
        </p:txBody>
      </p:sp>
    </p:spTree>
    <p:extLst>
      <p:ext uri="{BB962C8B-B14F-4D97-AF65-F5344CB8AC3E}">
        <p14:creationId xmlns:p14="http://schemas.microsoft.com/office/powerpoint/2010/main" val="20963730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917575" y="744538"/>
            <a:ext cx="4962525" cy="3722687"/>
          </a:xfrm>
          <a:prstGeom prst="rect">
            <a:avLst/>
          </a:prstGeom>
        </p:spPr>
        <p:txBody>
          <a:bodyPr/>
          <a:lstStyle/>
          <a:p>
            <a:pPr lvl="0"/>
            <a:endParaRPr/>
          </a:p>
        </p:txBody>
      </p:sp>
      <p:sp>
        <p:nvSpPr>
          <p:cNvPr id="30" name="Shape 30"/>
          <p:cNvSpPr>
            <a:spLocks noGrp="1"/>
          </p:cNvSpPr>
          <p:nvPr>
            <p:ph type="body" sz="quarter" idx="1"/>
          </p:nvPr>
        </p:nvSpPr>
        <p:spPr>
          <a:xfrm>
            <a:off x="906357" y="4715154"/>
            <a:ext cx="4984962" cy="4466987"/>
          </a:xfrm>
          <a:prstGeom prst="rect">
            <a:avLst/>
          </a:prstGeom>
        </p:spPr>
        <p:txBody>
          <a:bodyPr/>
          <a:lstStyle/>
          <a:p>
            <a:pPr lvl="0"/>
            <a:endParaRPr/>
          </a:p>
        </p:txBody>
      </p:sp>
    </p:spTree>
    <p:extLst>
      <p:ext uri="{BB962C8B-B14F-4D97-AF65-F5344CB8AC3E}">
        <p14:creationId xmlns:p14="http://schemas.microsoft.com/office/powerpoint/2010/main" val="2860267859"/>
      </p:ext>
    </p:extLst>
  </p:cSld>
  <p:clrMap bg1="lt1" tx1="dk1" bg2="lt2" tx2="dk2" accent1="accent1" accent2="accent2" accent3="accent3" accent4="accent4" accent5="accent5" accent6="accent6" hlink="hlink" folHlink="folHlink"/>
  <p:hf hdr="0" ftr="0" dt="0"/>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2148003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1449783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1449783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1449783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1449783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1449783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144978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1449783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1449783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1449783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144978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1449783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1449783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1449783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1449783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ytuł i podtytuł">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pPr>
            <a:r>
              <a:rPr sz="8000"/>
              <a:t>Tekst tytułowy</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Treść - poziom 1</a:t>
            </a:r>
          </a:p>
          <a:p>
            <a:pPr lvl="1">
              <a:defRPr sz="1800"/>
            </a:pPr>
            <a:r>
              <a:rPr sz="3200"/>
              <a:t>Treść - poziom 2</a:t>
            </a:r>
          </a:p>
          <a:p>
            <a:pPr lvl="2">
              <a:defRPr sz="1800"/>
            </a:pPr>
            <a:r>
              <a:rPr sz="3200"/>
              <a:t>Treść - poziom 3</a:t>
            </a:r>
          </a:p>
          <a:p>
            <a:pPr lvl="3">
              <a:defRPr sz="1800"/>
            </a:pPr>
            <a:r>
              <a:rPr sz="3200"/>
              <a:t>Treść - poziom 4</a:t>
            </a:r>
          </a:p>
          <a:p>
            <a:pPr lvl="4">
              <a:defRPr sz="1800"/>
            </a:pPr>
            <a:r>
              <a:rPr sz="3200"/>
              <a:t>Treść - poziom 5</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ytuł i podtytuł">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pPr>
            <a:r>
              <a:rPr sz="8000"/>
              <a:t>Tekst tytułowy</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Treść - poziom 1</a:t>
            </a:r>
          </a:p>
          <a:p>
            <a:pPr lvl="1">
              <a:defRPr sz="1800"/>
            </a:pPr>
            <a:r>
              <a:rPr sz="3200"/>
              <a:t>Treść - poziom 2</a:t>
            </a:r>
          </a:p>
          <a:p>
            <a:pPr lvl="2">
              <a:defRPr sz="1800"/>
            </a:pPr>
            <a:r>
              <a:rPr sz="3200"/>
              <a:t>Treść - poziom 3</a:t>
            </a:r>
          </a:p>
          <a:p>
            <a:pPr lvl="3">
              <a:defRPr sz="1800"/>
            </a:pPr>
            <a:r>
              <a:rPr sz="3200"/>
              <a:t>Treść - poziom 4</a:t>
            </a:r>
          </a:p>
          <a:p>
            <a:pPr lvl="4">
              <a:defRPr sz="1800"/>
            </a:pPr>
            <a:r>
              <a:rPr sz="3200"/>
              <a:t>Treść - poziom 5</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Zdjęcie (pionowo)">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pPr>
            <a:r>
              <a:rPr sz="6000"/>
              <a:t>Tekst tytułowy</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Treść - poziom 1</a:t>
            </a:r>
          </a:p>
          <a:p>
            <a:pPr lvl="1">
              <a:defRPr sz="1800"/>
            </a:pPr>
            <a:r>
              <a:rPr sz="3200"/>
              <a:t>Treść - poziom 2</a:t>
            </a:r>
          </a:p>
          <a:p>
            <a:pPr lvl="2">
              <a:defRPr sz="1800"/>
            </a:pPr>
            <a:r>
              <a:rPr sz="3200"/>
              <a:t>Treść - poziom 3</a:t>
            </a:r>
          </a:p>
          <a:p>
            <a:pPr lvl="3">
              <a:defRPr sz="1800"/>
            </a:pPr>
            <a:r>
              <a:rPr sz="3200"/>
              <a:t>Treść - poziom 4</a:t>
            </a:r>
          </a:p>
          <a:p>
            <a:pPr lvl="4">
              <a:defRPr sz="1800"/>
            </a:pPr>
            <a:r>
              <a:rPr sz="3200"/>
              <a:t>Treść - poziom 5</a:t>
            </a:r>
          </a:p>
        </p:txBody>
      </p:sp>
    </p:spTree>
  </p:cSld>
  <p:clrMapOvr>
    <a:masterClrMapping/>
  </p:clrMapOvr>
  <p:transition spd="med"/>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ytuł (na górze)">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8000"/>
              <a:t>Tekst tytułowy</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ytuł i punktory">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Tekst tytułowy</a:t>
            </a:r>
          </a:p>
        </p:txBody>
      </p:sp>
      <p:sp>
        <p:nvSpPr>
          <p:cNvPr id="19" name="Shape 19"/>
          <p:cNvSpPr>
            <a:spLocks noGrp="1"/>
          </p:cNvSpPr>
          <p:nvPr>
            <p:ph type="body" idx="1"/>
          </p:nvPr>
        </p:nvSpPr>
        <p:spPr>
          <a:prstGeom prst="rect">
            <a:avLst/>
          </a:prstGeom>
        </p:spPr>
        <p:txBody>
          <a:bodyPr/>
          <a:lstStyle/>
          <a:p>
            <a:pPr lvl="0">
              <a:defRPr sz="1800"/>
            </a:pPr>
            <a:r>
              <a:rPr sz="3600"/>
              <a:t>Treść - poziom 1</a:t>
            </a:r>
          </a:p>
          <a:p>
            <a:pPr lvl="1">
              <a:defRPr sz="1800"/>
            </a:pPr>
            <a:r>
              <a:rPr sz="3600"/>
              <a:t>Treść - poziom 2</a:t>
            </a:r>
          </a:p>
          <a:p>
            <a:pPr lvl="2">
              <a:defRPr sz="1800"/>
            </a:pPr>
            <a:r>
              <a:rPr sz="3600"/>
              <a:t>Treść - poziom 3</a:t>
            </a:r>
          </a:p>
          <a:p>
            <a:pPr lvl="3">
              <a:defRPr sz="1800"/>
            </a:pPr>
            <a:r>
              <a:rPr sz="3600"/>
              <a:t>Treść - poziom 4</a:t>
            </a:r>
          </a:p>
          <a:p>
            <a:pPr lvl="4">
              <a:defRPr sz="1800"/>
            </a:pPr>
            <a:r>
              <a:rPr sz="3600"/>
              <a:t>Treść - poziom 5</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ytuł i punktory ze zdjęciem">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8000"/>
              <a:t>Tekst tytułowy</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Treść - poziom 1</a:t>
            </a:r>
          </a:p>
          <a:p>
            <a:pPr lvl="1">
              <a:defRPr sz="1800"/>
            </a:pPr>
            <a:r>
              <a:rPr sz="2800"/>
              <a:t>Treść - poziom 2</a:t>
            </a:r>
          </a:p>
          <a:p>
            <a:pPr lvl="2">
              <a:defRPr sz="1800"/>
            </a:pPr>
            <a:r>
              <a:rPr sz="2800"/>
              <a:t>Treść - poziom 3</a:t>
            </a:r>
          </a:p>
          <a:p>
            <a:pPr lvl="3">
              <a:defRPr sz="1800"/>
            </a:pPr>
            <a:r>
              <a:rPr sz="2800"/>
              <a:t>Treść - poziom 4</a:t>
            </a:r>
          </a:p>
          <a:p>
            <a:pPr lvl="4">
              <a:defRPr sz="1800"/>
            </a:pPr>
            <a:r>
              <a:rPr sz="2800"/>
              <a:t>Treść - poziom 5</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unktory">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Treść - poziom 1</a:t>
            </a:r>
          </a:p>
          <a:p>
            <a:pPr lvl="1">
              <a:defRPr sz="1800"/>
            </a:pPr>
            <a:r>
              <a:rPr sz="3600"/>
              <a:t>Treść - poziom 2</a:t>
            </a:r>
          </a:p>
          <a:p>
            <a:pPr lvl="2">
              <a:defRPr sz="1800"/>
            </a:pPr>
            <a:r>
              <a:rPr sz="3600"/>
              <a:t>Treść - poziom 3</a:t>
            </a:r>
          </a:p>
          <a:p>
            <a:pPr lvl="3">
              <a:defRPr sz="1800"/>
            </a:pPr>
            <a:r>
              <a:rPr sz="3600"/>
              <a:t>Treść - poziom 4</a:t>
            </a:r>
          </a:p>
          <a:p>
            <a:pPr lvl="4">
              <a:defRPr sz="1800"/>
            </a:pPr>
            <a:r>
              <a:rPr sz="3600"/>
              <a:t>Treść - poziom 5</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Zdjęcie (3 sztuki)">
    <p:spTree>
      <p:nvGrpSpPr>
        <p:cNvPr id="1" name=""/>
        <p:cNvGrpSpPr/>
        <p:nvPr/>
      </p:nvGrpSpPr>
      <p:grpSpPr>
        <a:xfrm>
          <a:off x="0" y="0"/>
          <a:ext cx="0" cy="0"/>
          <a:chOff x="0" y="0"/>
          <a:chExt cx="0" cy="0"/>
        </a:xfrm>
      </p:grpSpPr>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ytat">
    <p:spTree>
      <p:nvGrpSpPr>
        <p:cNvPr id="1" name=""/>
        <p:cNvGrpSpPr/>
        <p:nvPr/>
      </p:nvGrpSpPr>
      <p:grpSpPr>
        <a:xfrm>
          <a:off x="0" y="0"/>
          <a:ext cx="0" cy="0"/>
          <a:chOff x="0" y="0"/>
          <a:chExt cx="0" cy="0"/>
        </a:xfrm>
      </p:grpSpPr>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Zdjęcie">
    <p:spTree>
      <p:nvGrpSpPr>
        <p:cNvPr id="1" name=""/>
        <p:cNvGrpSpPr/>
        <p:nvPr/>
      </p:nvGrpSpPr>
      <p:grpSpPr>
        <a:xfrm>
          <a:off x="0" y="0"/>
          <a:ext cx="0" cy="0"/>
          <a:chOff x="0" y="0"/>
          <a:chExt cx="0" cy="0"/>
        </a:xfrm>
      </p:grpSpPr>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usty">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ytuł (na górze)">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8000"/>
              <a:t>Tekst tytułowy</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ytuł i punktory">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Tekst tytułowy</a:t>
            </a:r>
          </a:p>
        </p:txBody>
      </p:sp>
      <p:sp>
        <p:nvSpPr>
          <p:cNvPr id="19" name="Shape 19"/>
          <p:cNvSpPr>
            <a:spLocks noGrp="1"/>
          </p:cNvSpPr>
          <p:nvPr>
            <p:ph type="body" idx="1"/>
          </p:nvPr>
        </p:nvSpPr>
        <p:spPr>
          <a:prstGeom prst="rect">
            <a:avLst/>
          </a:prstGeom>
        </p:spPr>
        <p:txBody>
          <a:bodyPr/>
          <a:lstStyle/>
          <a:p>
            <a:pPr lvl="0">
              <a:defRPr sz="1800"/>
            </a:pPr>
            <a:r>
              <a:rPr sz="3600"/>
              <a:t>Treść - poziom 1</a:t>
            </a:r>
          </a:p>
          <a:p>
            <a:pPr lvl="1">
              <a:defRPr sz="1800"/>
            </a:pPr>
            <a:r>
              <a:rPr sz="3600"/>
              <a:t>Treść - poziom 2</a:t>
            </a:r>
          </a:p>
          <a:p>
            <a:pPr lvl="2">
              <a:defRPr sz="1800"/>
            </a:pPr>
            <a:r>
              <a:rPr sz="3600"/>
              <a:t>Treść - poziom 3</a:t>
            </a:r>
          </a:p>
          <a:p>
            <a:pPr lvl="3">
              <a:defRPr sz="1800"/>
            </a:pPr>
            <a:r>
              <a:rPr sz="3600"/>
              <a:t>Treść - poziom 4</a:t>
            </a:r>
          </a:p>
          <a:p>
            <a:pPr lvl="4">
              <a:defRPr sz="1800"/>
            </a:pPr>
            <a:r>
              <a:rPr sz="3600"/>
              <a:t>Treść - poziom 5</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ytuł i punktory ze zdjęciem">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8000"/>
              <a:t>Tekst tytułowy</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Treść - poziom 1</a:t>
            </a:r>
          </a:p>
          <a:p>
            <a:pPr lvl="1">
              <a:defRPr sz="1800"/>
            </a:pPr>
            <a:r>
              <a:rPr sz="2800"/>
              <a:t>Treść - poziom 2</a:t>
            </a:r>
          </a:p>
          <a:p>
            <a:pPr lvl="2">
              <a:defRPr sz="1800"/>
            </a:pPr>
            <a:r>
              <a:rPr sz="2800"/>
              <a:t>Treść - poziom 3</a:t>
            </a:r>
          </a:p>
          <a:p>
            <a:pPr lvl="3">
              <a:defRPr sz="1800"/>
            </a:pPr>
            <a:r>
              <a:rPr sz="2800"/>
              <a:t>Treść - poziom 4</a:t>
            </a:r>
          </a:p>
          <a:p>
            <a:pPr lvl="4">
              <a:defRPr sz="1800"/>
            </a:pPr>
            <a:r>
              <a:rPr sz="2800"/>
              <a:t>Treść - poziom 5</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ktory">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Treść - poziom 1</a:t>
            </a:r>
          </a:p>
          <a:p>
            <a:pPr lvl="1">
              <a:defRPr sz="1800"/>
            </a:pPr>
            <a:r>
              <a:rPr sz="3600"/>
              <a:t>Treść - poziom 2</a:t>
            </a:r>
          </a:p>
          <a:p>
            <a:pPr lvl="2">
              <a:defRPr sz="1800"/>
            </a:pPr>
            <a:r>
              <a:rPr sz="3600"/>
              <a:t>Treść - poziom 3</a:t>
            </a:r>
          </a:p>
          <a:p>
            <a:pPr lvl="3">
              <a:defRPr sz="1800"/>
            </a:pPr>
            <a:r>
              <a:rPr sz="3600"/>
              <a:t>Treść - poziom 4</a:t>
            </a:r>
          </a:p>
          <a:p>
            <a:pPr lvl="4">
              <a:defRPr sz="1800"/>
            </a:pPr>
            <a:r>
              <a:rPr sz="3600"/>
              <a:t>Treść - poziom 5</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Zdjęcie (3 sztuki)">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ytat">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Zdjęcie">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usty">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8000"/>
              <a:t>Tekst tytułowy</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3600"/>
              <a:t>Treść - poziom 1</a:t>
            </a:r>
          </a:p>
          <a:p>
            <a:pPr lvl="1">
              <a:defRPr sz="1800"/>
            </a:pPr>
            <a:r>
              <a:rPr sz="3600"/>
              <a:t>Treść - poziom 2</a:t>
            </a:r>
          </a:p>
          <a:p>
            <a:pPr lvl="2">
              <a:defRPr sz="1800"/>
            </a:pPr>
            <a:r>
              <a:rPr sz="3600"/>
              <a:t>Treść - poziom 3</a:t>
            </a:r>
          </a:p>
          <a:p>
            <a:pPr lvl="3">
              <a:defRPr sz="1800"/>
            </a:pPr>
            <a:r>
              <a:rPr sz="3600"/>
              <a:t>Treść - poziom 4</a:t>
            </a:r>
          </a:p>
          <a:p>
            <a:pPr lvl="4">
              <a:defRPr sz="1800"/>
            </a:pPr>
            <a:r>
              <a:rPr sz="3600"/>
              <a:t>Treść - poziom 5</a:t>
            </a: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transition spd="med"/>
  <p:hf hdr="0" ftr="0" dt="0"/>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8000"/>
              <a:t>Tekst tytułowy</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3600"/>
              <a:t>Treść - poziom 1</a:t>
            </a:r>
          </a:p>
          <a:p>
            <a:pPr lvl="1">
              <a:defRPr sz="1800"/>
            </a:pPr>
            <a:r>
              <a:rPr sz="3600"/>
              <a:t>Treść - poziom 2</a:t>
            </a:r>
          </a:p>
          <a:p>
            <a:pPr lvl="2">
              <a:defRPr sz="1800"/>
            </a:pPr>
            <a:r>
              <a:rPr sz="3600"/>
              <a:t>Treść - poziom 3</a:t>
            </a:r>
          </a:p>
          <a:p>
            <a:pPr lvl="3">
              <a:defRPr sz="1800"/>
            </a:pPr>
            <a:r>
              <a:rPr sz="3600"/>
              <a:t>Treść - poziom 4</a:t>
            </a:r>
          </a:p>
          <a:p>
            <a:pPr lvl="4">
              <a:defRPr sz="1800"/>
            </a:pPr>
            <a:r>
              <a:rPr sz="3600"/>
              <a:t>Treść - poziom 5</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ransition spd="med"/>
  <p:hf hdr="0" ftr="0" dt="0"/>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34" name="Shape 34"/>
          <p:cNvSpPr/>
          <p:nvPr/>
        </p:nvSpPr>
        <p:spPr>
          <a:xfrm>
            <a:off x="6465441" y="6248400"/>
            <a:ext cx="5269359" cy="11303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gn="l">
              <a:defRPr sz="2400">
                <a:solidFill>
                  <a:srgbClr val="FFFFFF"/>
                </a:solidFill>
                <a:latin typeface="Lato Light"/>
                <a:ea typeface="Lato Light"/>
                <a:cs typeface="Lato Light"/>
                <a:sym typeface="Lato Light"/>
              </a:defRPr>
            </a:lvl1pPr>
          </a:lstStyle>
          <a:p>
            <a:pPr lvl="0">
              <a:defRPr sz="1800">
                <a:solidFill>
                  <a:srgbClr val="000000"/>
                </a:solidFill>
              </a:defRPr>
            </a:pPr>
            <a:endParaRPr lang="pl-PL" sz="2400" dirty="0">
              <a:solidFill>
                <a:srgbClr val="FFFFFF"/>
              </a:solidFill>
            </a:endParaRPr>
          </a:p>
        </p:txBody>
      </p:sp>
      <p:sp>
        <p:nvSpPr>
          <p:cNvPr id="36" name="Shape 36"/>
          <p:cNvSpPr/>
          <p:nvPr/>
        </p:nvSpPr>
        <p:spPr>
          <a:xfrm>
            <a:off x="839341" y="1270000"/>
            <a:ext cx="5269359" cy="11303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gn="l">
              <a:defRPr sz="2400">
                <a:solidFill>
                  <a:srgbClr val="FFFFFF"/>
                </a:solidFill>
                <a:latin typeface="Lato Light"/>
                <a:ea typeface="Lato Light"/>
                <a:cs typeface="Lato Light"/>
                <a:sym typeface="Lato Light"/>
              </a:defRPr>
            </a:lvl1pPr>
          </a:lstStyle>
          <a:p>
            <a:pPr lvl="0">
              <a:defRPr sz="1800">
                <a:solidFill>
                  <a:srgbClr val="000000"/>
                </a:solidFill>
              </a:defRPr>
            </a:pPr>
            <a:r>
              <a:rPr lang="pl-PL" sz="2400" dirty="0" smtClean="0">
                <a:solidFill>
                  <a:srgbClr val="FFFFFF"/>
                </a:solidFill>
              </a:rPr>
              <a:t>Rybnik, 2016-04-13</a:t>
            </a:r>
            <a:endParaRPr lang="pl-PL" sz="2400" dirty="0">
              <a:solidFill>
                <a:srgbClr val="FFFFFF"/>
              </a:solidFill>
            </a:endParaRPr>
          </a:p>
        </p:txBody>
      </p:sp>
      <p:sp>
        <p:nvSpPr>
          <p:cNvPr id="2" name="Prostokąt 1"/>
          <p:cNvSpPr/>
          <p:nvPr/>
        </p:nvSpPr>
        <p:spPr>
          <a:xfrm>
            <a:off x="992833" y="2932584"/>
            <a:ext cx="10945216" cy="2308324"/>
          </a:xfrm>
          <a:prstGeom prst="rect">
            <a:avLst/>
          </a:prstGeom>
        </p:spPr>
        <p:txBody>
          <a:bodyPr wrap="square">
            <a:spAutoFit/>
          </a:bodyPr>
          <a:lstStyle/>
          <a:p>
            <a:r>
              <a:rPr lang="pl-PL" sz="7200" b="1" i="1" dirty="0" smtClean="0">
                <a:solidFill>
                  <a:schemeClr val="bg1"/>
                </a:solidFill>
                <a:latin typeface="Baskerville Old Face" panose="02020602080505020303" pitchFamily="18" charset="0"/>
              </a:rPr>
              <a:t>Zmiany w ubezpieczeniach społecznych w 2016 roku. </a:t>
            </a:r>
            <a:endParaRPr lang="pl-PL" sz="7200" b="1" i="1" dirty="0">
              <a:solidFill>
                <a:schemeClr val="bg1"/>
              </a:solidFill>
              <a:latin typeface="Baskerville Old Face" panose="02020602080505020303" pitchFamily="18" charset="0"/>
            </a:endParaRP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641437" y="89604"/>
            <a:ext cx="129522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solidFill>
                  <a:srgbClr val="FFFFFF"/>
                </a:solidFill>
                <a:latin typeface="Lato Bold"/>
                <a:ea typeface="Lato Bold"/>
                <a:cs typeface="Lato Bold"/>
                <a:sym typeface="Lato Bold"/>
              </a:defRPr>
            </a:lvl1pPr>
          </a:lstStyle>
          <a:p>
            <a:pPr lvl="0">
              <a:defRPr>
                <a:solidFill>
                  <a:srgbClr val="000000"/>
                </a:solidFill>
              </a:defRPr>
            </a:pPr>
            <a:r>
              <a:rPr lang="pl-PL" dirty="0" smtClean="0">
                <a:solidFill>
                  <a:srgbClr val="FFFFFF"/>
                </a:solidFill>
              </a:rPr>
              <a:t>Tytuł sekcji</a:t>
            </a:r>
            <a:endParaRPr lang="pl-PL" dirty="0">
              <a:solidFill>
                <a:srgbClr val="FFFFFF"/>
              </a:solidFill>
            </a:endParaRPr>
          </a:p>
        </p:txBody>
      </p:sp>
      <p:sp>
        <p:nvSpPr>
          <p:cNvPr id="41" name="Shape 41"/>
          <p:cNvSpPr/>
          <p:nvPr/>
        </p:nvSpPr>
        <p:spPr>
          <a:xfrm>
            <a:off x="3190032" y="103410"/>
            <a:ext cx="8928992"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800">
                <a:solidFill>
                  <a:srgbClr val="2D3D59"/>
                </a:solidFill>
                <a:latin typeface="Lato Bold"/>
                <a:ea typeface="Lato Bold"/>
                <a:cs typeface="Lato Bold"/>
                <a:sym typeface="Lato Bold"/>
              </a:defRPr>
            </a:lvl1pPr>
          </a:lstStyle>
          <a:p>
            <a:pPr lvl="0">
              <a:defRPr>
                <a:solidFill>
                  <a:srgbClr val="000000"/>
                </a:solidFill>
              </a:defRPr>
            </a:pPr>
            <a:r>
              <a:rPr lang="pl-PL" i="1" dirty="0" smtClean="0">
                <a:solidFill>
                  <a:srgbClr val="003300"/>
                </a:solidFill>
              </a:rPr>
              <a:t>Zmiany w związku z zasiłkiem macierzyńskim.</a:t>
            </a:r>
            <a:endParaRPr lang="pl-PL" dirty="0">
              <a:solidFill>
                <a:srgbClr val="2D3D59"/>
              </a:solidFill>
            </a:endParaRPr>
          </a:p>
        </p:txBody>
      </p:sp>
      <p:sp>
        <p:nvSpPr>
          <p:cNvPr id="2" name="Symbol zastępczy tekstu 1"/>
          <p:cNvSpPr>
            <a:spLocks noGrp="1"/>
          </p:cNvSpPr>
          <p:nvPr>
            <p:ph type="body" idx="1"/>
          </p:nvPr>
        </p:nvSpPr>
        <p:spPr>
          <a:xfrm>
            <a:off x="885776" y="1132384"/>
            <a:ext cx="11233248" cy="7272808"/>
          </a:xfrm>
        </p:spPr>
        <p:txBody>
          <a:bodyPr>
            <a:normAutofit/>
          </a:bodyPr>
          <a:lstStyle/>
          <a:p>
            <a:pPr lvl="0"/>
            <a:r>
              <a:rPr lang="pl-PL" sz="3600" b="1" i="1" u="sng" dirty="0" smtClean="0">
                <a:solidFill>
                  <a:srgbClr val="0070C0"/>
                </a:solidFill>
                <a:effectLst>
                  <a:outerShdw blurRad="38100" dist="38100" dir="2700000" algn="tl">
                    <a:srgbClr val="000000">
                      <a:alpha val="43137"/>
                    </a:srgbClr>
                  </a:outerShdw>
                </a:effectLst>
                <a:latin typeface="Baskerville Old Face" panose="02020602080505020303" pitchFamily="18" charset="0"/>
              </a:rPr>
              <a:t>PODWYŻSZENIE ZASIŁKU MACIERZYŃSKIEGO </a:t>
            </a:r>
          </a:p>
          <a:p>
            <a:pPr lvl="0"/>
            <a:endParaRPr lang="pl-PL" sz="3600" b="1" i="1" u="sng" dirty="0" smtClean="0">
              <a:solidFill>
                <a:srgbClr val="0070C0"/>
              </a:solidFill>
              <a:effectLst>
                <a:outerShdw blurRad="38100" dist="38100" dir="2700000" algn="tl">
                  <a:srgbClr val="000000">
                    <a:alpha val="43137"/>
                  </a:srgbClr>
                </a:outerShdw>
              </a:effectLst>
              <a:latin typeface="Baskerville Old Face" panose="02020602080505020303" pitchFamily="18" charset="0"/>
            </a:endParaRPr>
          </a:p>
          <a:p>
            <a:r>
              <a:rPr lang="pl-PL" sz="3600" dirty="0" smtClean="0">
                <a:latin typeface="Baskerville Old Face" panose="02020602080505020303" pitchFamily="18" charset="0"/>
              </a:rPr>
              <a:t>Z </a:t>
            </a:r>
            <a:r>
              <a:rPr lang="pl-PL" sz="3600" dirty="0">
                <a:latin typeface="Baskerville Old Face" panose="02020602080505020303" pitchFamily="18" charset="0"/>
              </a:rPr>
              <a:t>dniem 1 stycznia 2016 r. </a:t>
            </a:r>
            <a:r>
              <a:rPr lang="pl-PL" sz="3600" dirty="0" smtClean="0">
                <a:latin typeface="Baskerville Old Face" panose="02020602080505020303" pitchFamily="18" charset="0"/>
              </a:rPr>
              <a:t>weszły w </a:t>
            </a:r>
            <a:r>
              <a:rPr lang="pl-PL" sz="3600" dirty="0">
                <a:latin typeface="Baskerville Old Face" panose="02020602080505020303" pitchFamily="18" charset="0"/>
              </a:rPr>
              <a:t>życie przepisy ustawy z dnia 24 lipca 2015 r. o zmianie ustawy o świadczeniach rodzinnych oraz niektórych innych ustaw (Dz. U. poz. 1217), </a:t>
            </a:r>
            <a:r>
              <a:rPr lang="pl-PL" sz="3600" dirty="0" smtClean="0">
                <a:latin typeface="Baskerville Old Face" panose="02020602080505020303" pitchFamily="18" charset="0"/>
              </a:rPr>
              <a:t>które wprowadziły świadczenie </a:t>
            </a:r>
            <a:r>
              <a:rPr lang="pl-PL" sz="3600" dirty="0">
                <a:latin typeface="Baskerville Old Face" panose="02020602080505020303" pitchFamily="18" charset="0"/>
              </a:rPr>
              <a:t>rodzicielskie jako nowe świadczenie należące do grona świadczeń rodzinnych, które ma być wypłacane przez organ właściwy, tj. wójta, burmistrza lub prezydenta miasta właściwego ze względu na miejsce zamieszkania osoby ubiegającej się o świadczenie rodzinne lub otrzymującej świadczenie rodzinne. </a:t>
            </a:r>
            <a:endParaRPr lang="pl-PL" sz="3600" dirty="0" smtClean="0">
              <a:latin typeface="Baskerville Old Face" panose="02020602080505020303" pitchFamily="18" charset="0"/>
            </a:endParaRPr>
          </a:p>
          <a:p>
            <a:r>
              <a:rPr lang="pl-PL" sz="3600" dirty="0" smtClean="0">
                <a:latin typeface="Baskerville Old Face" panose="02020602080505020303" pitchFamily="18" charset="0"/>
              </a:rPr>
              <a:t>Wysokość tego świadczenia aktualnie wynosi 1000zł miesięcznie. </a:t>
            </a:r>
            <a:endParaRPr lang="pl-PL" sz="3600" dirty="0">
              <a:latin typeface="Baskerville Old Face" panose="02020602080505020303" pitchFamily="18" charset="0"/>
            </a:endParaRPr>
          </a:p>
          <a:p>
            <a:pPr lvl="0"/>
            <a:endParaRPr lang="pl-PL" sz="3600" b="1" dirty="0">
              <a:solidFill>
                <a:srgbClr val="FF0000"/>
              </a:solidFill>
              <a:latin typeface="Times New Roman" pitchFamily="18"/>
            </a:endParaRPr>
          </a:p>
          <a:p>
            <a:pPr lvl="0"/>
            <a:endParaRPr lang="pl-PL" sz="3600" dirty="0" smtClean="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265038580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641437" y="89604"/>
            <a:ext cx="129522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solidFill>
                  <a:srgbClr val="FFFFFF"/>
                </a:solidFill>
                <a:latin typeface="Lato Bold"/>
                <a:ea typeface="Lato Bold"/>
                <a:cs typeface="Lato Bold"/>
                <a:sym typeface="Lato Bold"/>
              </a:defRPr>
            </a:lvl1pPr>
          </a:lstStyle>
          <a:p>
            <a:pPr lvl="0">
              <a:defRPr>
                <a:solidFill>
                  <a:srgbClr val="000000"/>
                </a:solidFill>
              </a:defRPr>
            </a:pPr>
            <a:r>
              <a:rPr lang="pl-PL" dirty="0" smtClean="0">
                <a:solidFill>
                  <a:srgbClr val="FFFFFF"/>
                </a:solidFill>
              </a:rPr>
              <a:t>Tytuł sekcji</a:t>
            </a:r>
            <a:endParaRPr lang="pl-PL" dirty="0">
              <a:solidFill>
                <a:srgbClr val="FFFFFF"/>
              </a:solidFill>
            </a:endParaRPr>
          </a:p>
        </p:txBody>
      </p:sp>
      <p:sp>
        <p:nvSpPr>
          <p:cNvPr id="41" name="Shape 41"/>
          <p:cNvSpPr/>
          <p:nvPr/>
        </p:nvSpPr>
        <p:spPr>
          <a:xfrm>
            <a:off x="3190032" y="103410"/>
            <a:ext cx="8928992"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800">
                <a:solidFill>
                  <a:srgbClr val="2D3D59"/>
                </a:solidFill>
                <a:latin typeface="Lato Bold"/>
                <a:ea typeface="Lato Bold"/>
                <a:cs typeface="Lato Bold"/>
                <a:sym typeface="Lato Bold"/>
              </a:defRPr>
            </a:lvl1pPr>
          </a:lstStyle>
          <a:p>
            <a:pPr lvl="0">
              <a:defRPr>
                <a:solidFill>
                  <a:srgbClr val="000000"/>
                </a:solidFill>
              </a:defRPr>
            </a:pPr>
            <a:r>
              <a:rPr lang="pl-PL" i="1" dirty="0" smtClean="0">
                <a:solidFill>
                  <a:srgbClr val="003300"/>
                </a:solidFill>
              </a:rPr>
              <a:t>Zmiany w związku z zasiłkiem macierzyńskim.</a:t>
            </a:r>
            <a:endParaRPr lang="pl-PL" dirty="0">
              <a:solidFill>
                <a:srgbClr val="2D3D59"/>
              </a:solidFill>
            </a:endParaRPr>
          </a:p>
        </p:txBody>
      </p:sp>
      <p:sp>
        <p:nvSpPr>
          <p:cNvPr id="2" name="Symbol zastępczy tekstu 1"/>
          <p:cNvSpPr>
            <a:spLocks noGrp="1"/>
          </p:cNvSpPr>
          <p:nvPr>
            <p:ph type="body" idx="1"/>
          </p:nvPr>
        </p:nvSpPr>
        <p:spPr>
          <a:xfrm>
            <a:off x="885776" y="988368"/>
            <a:ext cx="11233248" cy="7272808"/>
          </a:xfrm>
        </p:spPr>
        <p:txBody>
          <a:bodyPr>
            <a:normAutofit/>
          </a:bodyPr>
          <a:lstStyle/>
          <a:p>
            <a:pPr lvl="0"/>
            <a:endParaRPr lang="pl-PL" sz="3600" b="1" dirty="0" smtClean="0">
              <a:solidFill>
                <a:srgbClr val="FF0000"/>
              </a:solidFill>
              <a:latin typeface="Times New Roman" pitchFamily="18"/>
            </a:endParaRPr>
          </a:p>
          <a:p>
            <a:pPr lvl="0"/>
            <a:endParaRPr lang="pl-PL" sz="3600" b="1" dirty="0">
              <a:solidFill>
                <a:srgbClr val="FF0000"/>
              </a:solidFill>
              <a:latin typeface="Times New Roman" pitchFamily="18"/>
            </a:endParaRPr>
          </a:p>
          <a:p>
            <a:pPr lvl="0"/>
            <a:endParaRPr lang="pl-PL" sz="3600" dirty="0" smtClean="0">
              <a:solidFill>
                <a:schemeClr val="tx1"/>
              </a:solidFill>
              <a:latin typeface="Baskerville Old Face" panose="02020602080505020303" pitchFamily="18" charset="0"/>
            </a:endParaRPr>
          </a:p>
        </p:txBody>
      </p:sp>
      <p:sp>
        <p:nvSpPr>
          <p:cNvPr id="3" name="Prostokąt 2"/>
          <p:cNvSpPr/>
          <p:nvPr/>
        </p:nvSpPr>
        <p:spPr>
          <a:xfrm>
            <a:off x="741760" y="1708448"/>
            <a:ext cx="11089232" cy="4524315"/>
          </a:xfrm>
          <a:prstGeom prst="rect">
            <a:avLst/>
          </a:prstGeom>
        </p:spPr>
        <p:txBody>
          <a:bodyPr wrap="square">
            <a:spAutoFit/>
          </a:bodyPr>
          <a:lstStyle/>
          <a:p>
            <a:r>
              <a:rPr lang="pl-PL" dirty="0">
                <a:latin typeface="Baskerville Old Face" panose="02020602080505020303" pitchFamily="18" charset="0"/>
              </a:rPr>
              <a:t>Zgodnie z nowym brzmieniem art. 31 ust. 3a ustawy z dnia 25 czerwca 1999 r., w przypadku gdy miesięczna kwota zasiłku macierzyńskiego pomniejszonego o zaliczkę na podatek dochodowy od osób fizycznych jest niższa niż kwota świadczenia rodzicielskiego, kwotę zasiłku macierzyńskiego pomniejszonego o zaliczkę na podatek dochodowy od osób fizycznych podwyższa się do wysokości świadczenia </a:t>
            </a:r>
            <a:r>
              <a:rPr lang="pl-PL" dirty="0" smtClean="0">
                <a:latin typeface="Baskerville Old Face" panose="02020602080505020303" pitchFamily="18" charset="0"/>
              </a:rPr>
              <a:t>rodzicielskiego.</a:t>
            </a:r>
            <a:endParaRPr lang="pl-PL" dirty="0">
              <a:latin typeface="Baskerville Old Face" panose="02020602080505020303" pitchFamily="18" charset="0"/>
            </a:endParaRPr>
          </a:p>
        </p:txBody>
      </p:sp>
    </p:spTree>
    <p:extLst>
      <p:ext uri="{BB962C8B-B14F-4D97-AF65-F5344CB8AC3E}">
        <p14:creationId xmlns:p14="http://schemas.microsoft.com/office/powerpoint/2010/main" val="308865062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641437" y="89604"/>
            <a:ext cx="129522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solidFill>
                  <a:srgbClr val="FFFFFF"/>
                </a:solidFill>
                <a:latin typeface="Lato Bold"/>
                <a:ea typeface="Lato Bold"/>
                <a:cs typeface="Lato Bold"/>
                <a:sym typeface="Lato Bold"/>
              </a:defRPr>
            </a:lvl1pPr>
          </a:lstStyle>
          <a:p>
            <a:pPr lvl="0">
              <a:defRPr>
                <a:solidFill>
                  <a:srgbClr val="000000"/>
                </a:solidFill>
              </a:defRPr>
            </a:pPr>
            <a:r>
              <a:rPr lang="pl-PL" dirty="0" smtClean="0">
                <a:solidFill>
                  <a:srgbClr val="FFFFFF"/>
                </a:solidFill>
              </a:rPr>
              <a:t>Tytuł sekcji</a:t>
            </a:r>
            <a:endParaRPr lang="pl-PL" dirty="0">
              <a:solidFill>
                <a:srgbClr val="FFFFFF"/>
              </a:solidFill>
            </a:endParaRPr>
          </a:p>
        </p:txBody>
      </p:sp>
      <p:sp>
        <p:nvSpPr>
          <p:cNvPr id="41" name="Shape 41"/>
          <p:cNvSpPr/>
          <p:nvPr/>
        </p:nvSpPr>
        <p:spPr>
          <a:xfrm>
            <a:off x="3190032" y="103410"/>
            <a:ext cx="8928992"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800">
                <a:solidFill>
                  <a:srgbClr val="2D3D59"/>
                </a:solidFill>
                <a:latin typeface="Lato Bold"/>
                <a:ea typeface="Lato Bold"/>
                <a:cs typeface="Lato Bold"/>
                <a:sym typeface="Lato Bold"/>
              </a:defRPr>
            </a:lvl1pPr>
          </a:lstStyle>
          <a:p>
            <a:pPr lvl="0">
              <a:defRPr>
                <a:solidFill>
                  <a:srgbClr val="000000"/>
                </a:solidFill>
              </a:defRPr>
            </a:pPr>
            <a:r>
              <a:rPr lang="pl-PL" i="1" dirty="0" smtClean="0">
                <a:solidFill>
                  <a:srgbClr val="003300"/>
                </a:solidFill>
              </a:rPr>
              <a:t>Zmiany w związku z zasiłkiem macierzyńskim.</a:t>
            </a:r>
            <a:endParaRPr lang="pl-PL" dirty="0">
              <a:solidFill>
                <a:srgbClr val="2D3D59"/>
              </a:solidFill>
            </a:endParaRPr>
          </a:p>
        </p:txBody>
      </p:sp>
      <p:sp>
        <p:nvSpPr>
          <p:cNvPr id="3" name="Prostokąt 2"/>
          <p:cNvSpPr/>
          <p:nvPr/>
        </p:nvSpPr>
        <p:spPr>
          <a:xfrm>
            <a:off x="815680" y="1204392"/>
            <a:ext cx="11521280" cy="6740307"/>
          </a:xfrm>
          <a:prstGeom prst="rect">
            <a:avLst/>
          </a:prstGeom>
        </p:spPr>
        <p:txBody>
          <a:bodyPr wrap="square">
            <a:spAutoFit/>
          </a:bodyPr>
          <a:lstStyle/>
          <a:p>
            <a:r>
              <a:rPr lang="pl-PL" dirty="0" smtClean="0">
                <a:solidFill>
                  <a:srgbClr val="0070C0"/>
                </a:solidFill>
                <a:latin typeface="Baskerville Old Face" panose="02020602080505020303" pitchFamily="18" charset="0"/>
              </a:rPr>
              <a:t>Zmiany w ubezpieczeniach w związku z podwyższeniem zasiłku macierzyńskiego do kwoty świadczenia rodzicielskiego.</a:t>
            </a:r>
          </a:p>
          <a:p>
            <a:endParaRPr lang="pl-PL" dirty="0">
              <a:solidFill>
                <a:srgbClr val="0070C0"/>
              </a:solidFill>
              <a:latin typeface="Baskerville Old Face" panose="02020602080505020303" pitchFamily="18" charset="0"/>
            </a:endParaRPr>
          </a:p>
          <a:p>
            <a:r>
              <a:rPr lang="pl-PL" dirty="0" smtClean="0">
                <a:solidFill>
                  <a:schemeClr val="tx1"/>
                </a:solidFill>
                <a:latin typeface="Baskerville Old Face" panose="02020602080505020303" pitchFamily="18" charset="0"/>
              </a:rPr>
              <a:t>1. Rozporządzenie ministra Pracy i Polityki Społecznej z dnia 10 listopada 2015r. dot. wzorów zgłoszeń do ubezpieczeń społecznych i ubezpieczenia zdrowotnego, imiennych raportów miesięcznych i imiennych raportów miesięcznych korygujących, zgłoszeń płatnika, deklaracji rozliczeniowych……. </a:t>
            </a:r>
            <a:r>
              <a:rPr lang="pl-PL" dirty="0">
                <a:solidFill>
                  <a:schemeClr val="tx1"/>
                </a:solidFill>
                <a:latin typeface="Baskerville Old Face" panose="02020602080505020303" pitchFamily="18" charset="0"/>
              </a:rPr>
              <a:t>w</a:t>
            </a:r>
            <a:r>
              <a:rPr lang="pl-PL" dirty="0" smtClean="0">
                <a:solidFill>
                  <a:schemeClr val="tx1"/>
                </a:solidFill>
                <a:latin typeface="Baskerville Old Face" panose="02020602080505020303" pitchFamily="18" charset="0"/>
              </a:rPr>
              <a:t>prowadziło nowe kody tytułu ubezpieczenia, nowy kod świadczenia przerwy i nowy wzór deklaracji rozliczeniowej ZUS DRA.</a:t>
            </a:r>
          </a:p>
          <a:p>
            <a:r>
              <a:rPr lang="pl-PL" dirty="0" smtClean="0">
                <a:solidFill>
                  <a:srgbClr val="0070C0"/>
                </a:solidFill>
              </a:rPr>
              <a:t> </a:t>
            </a:r>
            <a:endParaRPr lang="pl-PL" dirty="0">
              <a:solidFill>
                <a:srgbClr val="0070C0"/>
              </a:solidFill>
              <a:effectLst/>
            </a:endParaRPr>
          </a:p>
        </p:txBody>
      </p:sp>
    </p:spTree>
    <p:extLst>
      <p:ext uri="{BB962C8B-B14F-4D97-AF65-F5344CB8AC3E}">
        <p14:creationId xmlns:p14="http://schemas.microsoft.com/office/powerpoint/2010/main" val="396830564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641437" y="89604"/>
            <a:ext cx="129522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solidFill>
                  <a:srgbClr val="FFFFFF"/>
                </a:solidFill>
                <a:latin typeface="Lato Bold"/>
                <a:ea typeface="Lato Bold"/>
                <a:cs typeface="Lato Bold"/>
                <a:sym typeface="Lato Bold"/>
              </a:defRPr>
            </a:lvl1pPr>
          </a:lstStyle>
          <a:p>
            <a:pPr lvl="0">
              <a:defRPr>
                <a:solidFill>
                  <a:srgbClr val="000000"/>
                </a:solidFill>
              </a:defRPr>
            </a:pPr>
            <a:r>
              <a:rPr lang="pl-PL" dirty="0" smtClean="0">
                <a:solidFill>
                  <a:srgbClr val="FFFFFF"/>
                </a:solidFill>
              </a:rPr>
              <a:t>Tytuł sekcji</a:t>
            </a:r>
            <a:endParaRPr lang="pl-PL" dirty="0">
              <a:solidFill>
                <a:srgbClr val="FFFFFF"/>
              </a:solidFill>
            </a:endParaRPr>
          </a:p>
        </p:txBody>
      </p:sp>
      <p:sp>
        <p:nvSpPr>
          <p:cNvPr id="41" name="Shape 41"/>
          <p:cNvSpPr/>
          <p:nvPr/>
        </p:nvSpPr>
        <p:spPr>
          <a:xfrm>
            <a:off x="3190032" y="103410"/>
            <a:ext cx="8928992"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800">
                <a:solidFill>
                  <a:srgbClr val="2D3D59"/>
                </a:solidFill>
                <a:latin typeface="Lato Bold"/>
                <a:ea typeface="Lato Bold"/>
                <a:cs typeface="Lato Bold"/>
                <a:sym typeface="Lato Bold"/>
              </a:defRPr>
            </a:lvl1pPr>
          </a:lstStyle>
          <a:p>
            <a:pPr lvl="0">
              <a:defRPr>
                <a:solidFill>
                  <a:srgbClr val="000000"/>
                </a:solidFill>
              </a:defRPr>
            </a:pPr>
            <a:r>
              <a:rPr lang="pl-PL" i="1" dirty="0" smtClean="0">
                <a:solidFill>
                  <a:srgbClr val="003300"/>
                </a:solidFill>
              </a:rPr>
              <a:t>Zmiany w związku z zasiłkiem macierzyńskim.</a:t>
            </a:r>
            <a:endParaRPr lang="pl-PL" dirty="0">
              <a:solidFill>
                <a:srgbClr val="2D3D59"/>
              </a:solidFill>
            </a:endParaRPr>
          </a:p>
        </p:txBody>
      </p:sp>
      <p:sp>
        <p:nvSpPr>
          <p:cNvPr id="2" name="Symbol zastępczy tekstu 1"/>
          <p:cNvSpPr>
            <a:spLocks noGrp="1"/>
          </p:cNvSpPr>
          <p:nvPr>
            <p:ph type="body" idx="1"/>
          </p:nvPr>
        </p:nvSpPr>
        <p:spPr>
          <a:xfrm>
            <a:off x="885776" y="988368"/>
            <a:ext cx="11233248" cy="7272808"/>
          </a:xfrm>
        </p:spPr>
        <p:txBody>
          <a:bodyPr>
            <a:normAutofit/>
          </a:bodyPr>
          <a:lstStyle/>
          <a:p>
            <a:pPr lvl="0"/>
            <a:endParaRPr lang="pl-PL" sz="3600" b="1" dirty="0" smtClean="0">
              <a:solidFill>
                <a:srgbClr val="FF0000"/>
              </a:solidFill>
              <a:latin typeface="Times New Roman" pitchFamily="18"/>
            </a:endParaRPr>
          </a:p>
          <a:p>
            <a:pPr marL="742950" lvl="0" indent="-742950">
              <a:buAutoNum type="alphaLcPeriod"/>
            </a:pPr>
            <a:r>
              <a:rPr lang="pl-PL" sz="3600" dirty="0" smtClean="0">
                <a:latin typeface="Baskerville Old Face" panose="02020602080505020303" pitchFamily="18" charset="0"/>
              </a:rPr>
              <a:t>dodano </a:t>
            </a:r>
            <a:r>
              <a:rPr lang="pl-PL" sz="3600" dirty="0">
                <a:latin typeface="Baskerville Old Face" panose="02020602080505020303" pitchFamily="18" charset="0"/>
              </a:rPr>
              <a:t>nowy kod świadczenia/przerwy 329 – podwyższenie zasiłku macierzyńskiego do kwoty świadczenia </a:t>
            </a:r>
            <a:r>
              <a:rPr lang="pl-PL" sz="3600" dirty="0" smtClean="0">
                <a:latin typeface="Baskerville Old Face" panose="02020602080505020303" pitchFamily="18" charset="0"/>
              </a:rPr>
              <a:t>rodzicielskiego</a:t>
            </a:r>
          </a:p>
          <a:p>
            <a:pPr marL="742950" lvl="0" indent="-742950">
              <a:buFont typeface="+mj-lt"/>
              <a:buAutoNum type="alphaLcPeriod"/>
            </a:pPr>
            <a:r>
              <a:rPr lang="pl-PL" sz="3600" dirty="0" smtClean="0">
                <a:latin typeface="Baskerville Old Face" panose="02020602080505020303" pitchFamily="18" charset="0"/>
              </a:rPr>
              <a:t>nowy </a:t>
            </a:r>
            <a:r>
              <a:rPr lang="pl-PL" sz="3600" dirty="0">
                <a:latin typeface="Baskerville Old Face" panose="02020602080505020303" pitchFamily="18" charset="0"/>
              </a:rPr>
              <a:t>kod ubezpieczenia 05 80 – osoba prowadząca pozarolniczą działalność, której zasiłek macierzyński nie przekracza kwoty świadczenia rodzicielskiego;</a:t>
            </a:r>
          </a:p>
          <a:p>
            <a:pPr marL="742950" lvl="0" indent="-742950">
              <a:buFont typeface="+mj-lt"/>
              <a:buAutoNum type="alphaLcPeriod"/>
            </a:pPr>
            <a:r>
              <a:rPr lang="pl-PL" sz="3600" dirty="0" smtClean="0">
                <a:latin typeface="Baskerville Old Face" panose="02020602080505020303" pitchFamily="18" charset="0"/>
              </a:rPr>
              <a:t>nowy </a:t>
            </a:r>
            <a:r>
              <a:rPr lang="pl-PL" sz="3600" dirty="0">
                <a:latin typeface="Baskerville Old Face" panose="02020602080505020303" pitchFamily="18" charset="0"/>
              </a:rPr>
              <a:t>kod ubezpieczenia 05 81 – osoba współpracująca z osobą prowadzącą pozarolniczą działalność, której zasiłek macierzyński nie przekracza kwoty świadczenia </a:t>
            </a:r>
            <a:r>
              <a:rPr lang="pl-PL" sz="3600" dirty="0" smtClean="0">
                <a:latin typeface="Baskerville Old Face" panose="02020602080505020303" pitchFamily="18" charset="0"/>
              </a:rPr>
              <a:t>rodzicielskiego</a:t>
            </a:r>
            <a:r>
              <a:rPr lang="pl-PL" sz="3600" dirty="0">
                <a:latin typeface="Baskerville Old Face" panose="02020602080505020303" pitchFamily="18" charset="0"/>
              </a:rPr>
              <a:t>.</a:t>
            </a:r>
          </a:p>
          <a:p>
            <a:pPr marL="742950" lvl="0" indent="-742950">
              <a:buAutoNum type="alphaLcPeriod"/>
            </a:pPr>
            <a:endParaRPr lang="pl-PL" sz="3600" dirty="0" smtClean="0">
              <a:latin typeface="Baskerville Old Face" panose="02020602080505020303" pitchFamily="18" charset="0"/>
            </a:endParaRPr>
          </a:p>
          <a:p>
            <a:pPr marL="742950" lvl="0" indent="-742950">
              <a:buAutoNum type="alphaLcPeriod"/>
            </a:pPr>
            <a:endParaRPr lang="pl-PL" sz="3600" dirty="0" smtClean="0"/>
          </a:p>
          <a:p>
            <a:pPr lvl="0"/>
            <a:endParaRPr lang="pl-PL" sz="3600" dirty="0" smtClean="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396830564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641437" y="89604"/>
            <a:ext cx="129522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solidFill>
                  <a:srgbClr val="FFFFFF"/>
                </a:solidFill>
                <a:latin typeface="Lato Bold"/>
                <a:ea typeface="Lato Bold"/>
                <a:cs typeface="Lato Bold"/>
                <a:sym typeface="Lato Bold"/>
              </a:defRPr>
            </a:lvl1pPr>
          </a:lstStyle>
          <a:p>
            <a:pPr lvl="0">
              <a:defRPr>
                <a:solidFill>
                  <a:srgbClr val="000000"/>
                </a:solidFill>
              </a:defRPr>
            </a:pPr>
            <a:r>
              <a:rPr lang="pl-PL" dirty="0" smtClean="0">
                <a:solidFill>
                  <a:srgbClr val="FFFFFF"/>
                </a:solidFill>
              </a:rPr>
              <a:t>Tytuł sekcji</a:t>
            </a:r>
            <a:endParaRPr lang="pl-PL" dirty="0">
              <a:solidFill>
                <a:srgbClr val="FFFFFF"/>
              </a:solidFill>
            </a:endParaRPr>
          </a:p>
        </p:txBody>
      </p:sp>
      <p:sp>
        <p:nvSpPr>
          <p:cNvPr id="41" name="Shape 41"/>
          <p:cNvSpPr/>
          <p:nvPr/>
        </p:nvSpPr>
        <p:spPr>
          <a:xfrm>
            <a:off x="3190032" y="103410"/>
            <a:ext cx="8928992"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800">
                <a:solidFill>
                  <a:srgbClr val="2D3D59"/>
                </a:solidFill>
                <a:latin typeface="Lato Bold"/>
                <a:ea typeface="Lato Bold"/>
                <a:cs typeface="Lato Bold"/>
                <a:sym typeface="Lato Bold"/>
              </a:defRPr>
            </a:lvl1pPr>
          </a:lstStyle>
          <a:p>
            <a:pPr lvl="0">
              <a:defRPr>
                <a:solidFill>
                  <a:srgbClr val="000000"/>
                </a:solidFill>
              </a:defRPr>
            </a:pPr>
            <a:r>
              <a:rPr lang="pl-PL" i="1" dirty="0" smtClean="0">
                <a:solidFill>
                  <a:srgbClr val="003300"/>
                </a:solidFill>
              </a:rPr>
              <a:t>Zmiany w związku z zasiłkiem macierzyńskim.</a:t>
            </a:r>
            <a:endParaRPr lang="pl-PL" dirty="0">
              <a:solidFill>
                <a:srgbClr val="2D3D59"/>
              </a:solidFill>
            </a:endParaRPr>
          </a:p>
        </p:txBody>
      </p:sp>
      <p:sp>
        <p:nvSpPr>
          <p:cNvPr id="2" name="Symbol zastępczy tekstu 1"/>
          <p:cNvSpPr>
            <a:spLocks noGrp="1"/>
          </p:cNvSpPr>
          <p:nvPr>
            <p:ph type="body" idx="1"/>
          </p:nvPr>
        </p:nvSpPr>
        <p:spPr>
          <a:xfrm>
            <a:off x="885776" y="988368"/>
            <a:ext cx="11233248" cy="7272808"/>
          </a:xfrm>
        </p:spPr>
        <p:txBody>
          <a:bodyPr>
            <a:normAutofit/>
          </a:bodyPr>
          <a:lstStyle/>
          <a:p>
            <a:pPr lvl="0"/>
            <a:endParaRPr lang="pl-PL" sz="3600" b="1" dirty="0" smtClean="0">
              <a:solidFill>
                <a:srgbClr val="FF0000"/>
              </a:solidFill>
              <a:latin typeface="Times New Roman" pitchFamily="18"/>
            </a:endParaRPr>
          </a:p>
          <a:p>
            <a:pPr lvl="0"/>
            <a:endParaRPr lang="pl-PL" sz="3600" b="1" dirty="0">
              <a:solidFill>
                <a:srgbClr val="FF0000"/>
              </a:solidFill>
              <a:latin typeface="Times New Roman" pitchFamily="18"/>
            </a:endParaRPr>
          </a:p>
          <a:p>
            <a:pPr lvl="0"/>
            <a:endParaRPr lang="pl-PL" sz="3600" dirty="0" smtClean="0">
              <a:solidFill>
                <a:schemeClr val="tx1"/>
              </a:solidFill>
              <a:latin typeface="Baskerville Old Face" panose="02020602080505020303" pitchFamily="18" charset="0"/>
            </a:endParaRPr>
          </a:p>
        </p:txBody>
      </p:sp>
      <p:sp>
        <p:nvSpPr>
          <p:cNvPr id="3" name="Prostokąt 2"/>
          <p:cNvSpPr/>
          <p:nvPr/>
        </p:nvSpPr>
        <p:spPr>
          <a:xfrm>
            <a:off x="741760" y="2428528"/>
            <a:ext cx="11477587" cy="3970318"/>
          </a:xfrm>
          <a:prstGeom prst="rect">
            <a:avLst/>
          </a:prstGeom>
        </p:spPr>
        <p:txBody>
          <a:bodyPr wrap="square">
            <a:spAutoFit/>
          </a:bodyPr>
          <a:lstStyle/>
          <a:p>
            <a:pPr marL="742950" indent="-742950">
              <a:buFont typeface="+mj-lt"/>
              <a:buAutoNum type="alphaLcPeriod" startAt="4"/>
            </a:pPr>
            <a:r>
              <a:rPr lang="pl-PL" dirty="0" smtClean="0">
                <a:latin typeface="Baskerville Old Face" panose="02020602080505020303" pitchFamily="18" charset="0"/>
              </a:rPr>
              <a:t>od </a:t>
            </a:r>
            <a:r>
              <a:rPr lang="pl-PL" dirty="0">
                <a:latin typeface="Baskerville Old Face" panose="02020602080505020303" pitchFamily="18" charset="0"/>
              </a:rPr>
              <a:t>1 kwietnia 2016 r., </a:t>
            </a:r>
            <a:r>
              <a:rPr lang="pl-PL" dirty="0" smtClean="0">
                <a:latin typeface="Baskerville Old Face" panose="02020602080505020303" pitchFamily="18" charset="0"/>
              </a:rPr>
              <a:t>wprowadzono </a:t>
            </a:r>
            <a:r>
              <a:rPr lang="pl-PL" dirty="0">
                <a:latin typeface="Baskerville Old Face" panose="02020602080505020303" pitchFamily="18" charset="0"/>
              </a:rPr>
              <a:t>zmodyfikowany wzór deklaracji rozliczeniowej ZUS DRA w zakresie </a:t>
            </a:r>
            <a:r>
              <a:rPr lang="pl-PL" dirty="0" smtClean="0">
                <a:latin typeface="Baskerville Old Face" panose="02020602080505020303" pitchFamily="18" charset="0"/>
              </a:rPr>
              <a:t>odblokowania </a:t>
            </a:r>
            <a:r>
              <a:rPr lang="pl-PL" dirty="0">
                <a:latin typeface="Baskerville Old Face" panose="02020602080505020303" pitchFamily="18" charset="0"/>
              </a:rPr>
              <a:t>w bloku V pola 04, tak aby płatnicy wypłacający zasiłki macierzyńskie i wyrównujący ich wysokość do kwoty świadczenia rodzicielskiego mogli w nim wykazać kwotę dopłaty (podlegającą finansowaniu z budżetu państwa). </a:t>
            </a:r>
          </a:p>
        </p:txBody>
      </p:sp>
    </p:spTree>
    <p:extLst>
      <p:ext uri="{BB962C8B-B14F-4D97-AF65-F5344CB8AC3E}">
        <p14:creationId xmlns:p14="http://schemas.microsoft.com/office/powerpoint/2010/main" val="133375410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641437" y="89604"/>
            <a:ext cx="129522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solidFill>
                  <a:srgbClr val="FFFFFF"/>
                </a:solidFill>
                <a:latin typeface="Lato Bold"/>
                <a:ea typeface="Lato Bold"/>
                <a:cs typeface="Lato Bold"/>
                <a:sym typeface="Lato Bold"/>
              </a:defRPr>
            </a:lvl1pPr>
          </a:lstStyle>
          <a:p>
            <a:pPr lvl="0">
              <a:defRPr>
                <a:solidFill>
                  <a:srgbClr val="000000"/>
                </a:solidFill>
              </a:defRPr>
            </a:pPr>
            <a:r>
              <a:rPr lang="pl-PL" dirty="0" smtClean="0">
                <a:solidFill>
                  <a:srgbClr val="FFFFFF"/>
                </a:solidFill>
              </a:rPr>
              <a:t>Tytuł sekcji</a:t>
            </a:r>
            <a:endParaRPr lang="pl-PL" dirty="0">
              <a:solidFill>
                <a:srgbClr val="FFFFFF"/>
              </a:solidFill>
            </a:endParaRPr>
          </a:p>
        </p:txBody>
      </p:sp>
      <p:sp>
        <p:nvSpPr>
          <p:cNvPr id="41" name="Shape 41"/>
          <p:cNvSpPr/>
          <p:nvPr/>
        </p:nvSpPr>
        <p:spPr>
          <a:xfrm>
            <a:off x="3190032" y="103410"/>
            <a:ext cx="8928992"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800">
                <a:solidFill>
                  <a:srgbClr val="2D3D59"/>
                </a:solidFill>
                <a:latin typeface="Lato Bold"/>
                <a:ea typeface="Lato Bold"/>
                <a:cs typeface="Lato Bold"/>
                <a:sym typeface="Lato Bold"/>
              </a:defRPr>
            </a:lvl1pPr>
          </a:lstStyle>
          <a:p>
            <a:pPr lvl="0">
              <a:defRPr>
                <a:solidFill>
                  <a:srgbClr val="000000"/>
                </a:solidFill>
              </a:defRPr>
            </a:pPr>
            <a:r>
              <a:rPr lang="pl-PL" i="1" dirty="0" smtClean="0">
                <a:solidFill>
                  <a:srgbClr val="003300"/>
                </a:solidFill>
              </a:rPr>
              <a:t>Zmiany w związku z zasiłkiem macierzyńskim.</a:t>
            </a:r>
            <a:endParaRPr lang="pl-PL" dirty="0">
              <a:solidFill>
                <a:srgbClr val="2D3D59"/>
              </a:solidFill>
            </a:endParaRPr>
          </a:p>
        </p:txBody>
      </p:sp>
      <p:sp>
        <p:nvSpPr>
          <p:cNvPr id="2" name="Symbol zastępczy tekstu 1"/>
          <p:cNvSpPr>
            <a:spLocks noGrp="1"/>
          </p:cNvSpPr>
          <p:nvPr>
            <p:ph type="body" idx="1"/>
          </p:nvPr>
        </p:nvSpPr>
        <p:spPr>
          <a:xfrm>
            <a:off x="885776" y="772344"/>
            <a:ext cx="11233248" cy="7272808"/>
          </a:xfrm>
        </p:spPr>
        <p:txBody>
          <a:bodyPr>
            <a:normAutofit/>
          </a:bodyPr>
          <a:lstStyle/>
          <a:p>
            <a:pPr lvl="0"/>
            <a:endParaRPr lang="pl-PL" sz="3600" b="1" dirty="0" smtClean="0">
              <a:solidFill>
                <a:srgbClr val="FF0000"/>
              </a:solidFill>
              <a:latin typeface="Times New Roman" pitchFamily="18"/>
            </a:endParaRPr>
          </a:p>
          <a:p>
            <a:pPr lvl="0"/>
            <a:endParaRPr lang="pl-PL" sz="3600" b="1" dirty="0">
              <a:solidFill>
                <a:srgbClr val="FF0000"/>
              </a:solidFill>
              <a:latin typeface="Times New Roman" pitchFamily="18"/>
            </a:endParaRPr>
          </a:p>
          <a:p>
            <a:pPr lvl="0"/>
            <a:endParaRPr lang="pl-PL" sz="3600" dirty="0" smtClean="0">
              <a:solidFill>
                <a:schemeClr val="tx1"/>
              </a:solidFill>
              <a:latin typeface="Baskerville Old Face" panose="02020602080505020303" pitchFamily="18" charset="0"/>
            </a:endParaRPr>
          </a:p>
        </p:txBody>
      </p:sp>
      <p:sp>
        <p:nvSpPr>
          <p:cNvPr id="4" name="Prostokąt 3"/>
          <p:cNvSpPr/>
          <p:nvPr/>
        </p:nvSpPr>
        <p:spPr>
          <a:xfrm>
            <a:off x="907863" y="916360"/>
            <a:ext cx="11117547" cy="6740307"/>
          </a:xfrm>
          <a:prstGeom prst="rect">
            <a:avLst/>
          </a:prstGeom>
        </p:spPr>
        <p:txBody>
          <a:bodyPr wrap="square">
            <a:spAutoFit/>
          </a:bodyPr>
          <a:lstStyle/>
          <a:p>
            <a:pPr marL="742950" indent="-742950">
              <a:buFont typeface="+mj-lt"/>
              <a:buAutoNum type="arabicPeriod" startAt="2"/>
            </a:pPr>
            <a:r>
              <a:rPr lang="pl-PL" dirty="0">
                <a:latin typeface="Baskerville Old Face" panose="02020602080505020303" pitchFamily="18" charset="0"/>
              </a:rPr>
              <a:t>Z dniem 1 stycznia 2016 r. do </a:t>
            </a:r>
            <a:r>
              <a:rPr lang="pl-PL" dirty="0" smtClean="0">
                <a:latin typeface="Baskerville Old Face" panose="02020602080505020303" pitchFamily="18" charset="0"/>
              </a:rPr>
              <a:t>ustawy </a:t>
            </a:r>
            <a:r>
              <a:rPr lang="pl-PL" dirty="0">
                <a:latin typeface="Baskerville Old Face" panose="02020602080505020303" pitchFamily="18" charset="0"/>
              </a:rPr>
              <a:t>z dnia 27 sierpnia 2004 r. o świadczeniach </a:t>
            </a:r>
            <a:r>
              <a:rPr lang="pl-PL" dirty="0" smtClean="0">
                <a:latin typeface="Baskerville Old Face" panose="02020602080505020303" pitchFamily="18" charset="0"/>
              </a:rPr>
              <a:t>opieki zdrowotnej finansowanych </a:t>
            </a:r>
            <a:r>
              <a:rPr lang="pl-PL" dirty="0">
                <a:latin typeface="Baskerville Old Face" panose="02020602080505020303" pitchFamily="18" charset="0"/>
              </a:rPr>
              <a:t>ze środków </a:t>
            </a:r>
            <a:r>
              <a:rPr lang="pl-PL" dirty="0" smtClean="0">
                <a:latin typeface="Baskerville Old Face" panose="02020602080505020303" pitchFamily="18" charset="0"/>
              </a:rPr>
              <a:t>publicznych dodany </a:t>
            </a:r>
            <a:r>
              <a:rPr lang="pl-PL" dirty="0">
                <a:latin typeface="Baskerville Old Face" panose="02020602080505020303" pitchFamily="18" charset="0"/>
              </a:rPr>
              <a:t>został art. 82 ust. 9a, stanowiący, </a:t>
            </a:r>
            <a:r>
              <a:rPr lang="pl-PL" dirty="0" smtClean="0">
                <a:latin typeface="Baskerville Old Face" panose="02020602080505020303" pitchFamily="18" charset="0"/>
              </a:rPr>
              <a:t>że składka </a:t>
            </a:r>
            <a:r>
              <a:rPr lang="pl-PL" dirty="0">
                <a:latin typeface="Baskerville Old Face" panose="02020602080505020303" pitchFamily="18" charset="0"/>
              </a:rPr>
              <a:t>na ubezpieczenie zdrowotne nie jest opłacana przez osobę, której zasiłek </a:t>
            </a:r>
            <a:r>
              <a:rPr lang="pl-PL" dirty="0" smtClean="0">
                <a:latin typeface="Baskerville Old Face" panose="02020602080505020303" pitchFamily="18" charset="0"/>
              </a:rPr>
              <a:t>macierzyński nie </a:t>
            </a:r>
            <a:r>
              <a:rPr lang="pl-PL" dirty="0">
                <a:latin typeface="Baskerville Old Face" panose="02020602080505020303" pitchFamily="18" charset="0"/>
              </a:rPr>
              <a:t>przekracza miesięcznie kwoty </a:t>
            </a:r>
            <a:r>
              <a:rPr lang="pl-PL" dirty="0" smtClean="0">
                <a:latin typeface="Baskerville Old Face" panose="02020602080505020303" pitchFamily="18" charset="0"/>
              </a:rPr>
              <a:t>świadczenia </a:t>
            </a:r>
            <a:r>
              <a:rPr lang="pl-PL" dirty="0">
                <a:latin typeface="Baskerville Old Face" panose="02020602080505020303" pitchFamily="18" charset="0"/>
              </a:rPr>
              <a:t>rodzicielskiego, o którym mowa w </a:t>
            </a:r>
            <a:r>
              <a:rPr lang="pl-PL" dirty="0" smtClean="0">
                <a:latin typeface="Baskerville Old Face" panose="02020602080505020303" pitchFamily="18" charset="0"/>
              </a:rPr>
              <a:t>przepisach o </a:t>
            </a:r>
            <a:r>
              <a:rPr lang="pl-PL" dirty="0">
                <a:latin typeface="Baskerville Old Face" panose="02020602080505020303" pitchFamily="18" charset="0"/>
              </a:rPr>
              <a:t>świadczeniach rodzinnych, od tytułu do objęcia obowiązkiem ubezpieczenia zdrowotnego</a:t>
            </a:r>
            <a:r>
              <a:rPr lang="pl-PL" dirty="0" smtClean="0">
                <a:latin typeface="Baskerville Old Face" panose="02020602080505020303" pitchFamily="18" charset="0"/>
              </a:rPr>
              <a:t>,</a:t>
            </a:r>
            <a:r>
              <a:rPr lang="pl-PL" dirty="0">
                <a:latin typeface="Baskerville Old Face" panose="02020602080505020303" pitchFamily="18" charset="0"/>
              </a:rPr>
              <a:t> o którym mowa w art. 66 ust. 1 pkt 1 lit. </a:t>
            </a:r>
            <a:r>
              <a:rPr lang="pl-PL" dirty="0" smtClean="0">
                <a:latin typeface="Baskerville Old Face" panose="02020602080505020303" pitchFamily="18" charset="0"/>
              </a:rPr>
              <a:t>C.</a:t>
            </a:r>
          </a:p>
          <a:p>
            <a:r>
              <a:rPr lang="pl-PL" dirty="0">
                <a:latin typeface="Baskerville Old Face" panose="02020602080505020303" pitchFamily="18" charset="0"/>
              </a:rPr>
              <a:t>Zwolnienie to przysługuje bez względu na to z jakiego tytułu prawo do zasiłku </a:t>
            </a:r>
            <a:r>
              <a:rPr lang="pl-PL" dirty="0" smtClean="0">
                <a:latin typeface="Baskerville Old Face" panose="02020602080505020303" pitchFamily="18" charset="0"/>
              </a:rPr>
              <a:t>zostało nabyte.</a:t>
            </a:r>
            <a:endParaRPr lang="pl-PL" dirty="0">
              <a:latin typeface="Baskerville Old Face" panose="02020602080505020303" pitchFamily="18" charset="0"/>
            </a:endParaRPr>
          </a:p>
        </p:txBody>
      </p:sp>
    </p:spTree>
    <p:extLst>
      <p:ext uri="{BB962C8B-B14F-4D97-AF65-F5344CB8AC3E}">
        <p14:creationId xmlns:p14="http://schemas.microsoft.com/office/powerpoint/2010/main" val="415492564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641437" y="89604"/>
            <a:ext cx="129522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solidFill>
                  <a:srgbClr val="FFFFFF"/>
                </a:solidFill>
                <a:latin typeface="Lato Bold"/>
                <a:ea typeface="Lato Bold"/>
                <a:cs typeface="Lato Bold"/>
                <a:sym typeface="Lato Bold"/>
              </a:defRPr>
            </a:lvl1pPr>
          </a:lstStyle>
          <a:p>
            <a:pPr lvl="0">
              <a:defRPr>
                <a:solidFill>
                  <a:srgbClr val="000000"/>
                </a:solidFill>
              </a:defRPr>
            </a:pPr>
            <a:r>
              <a:rPr lang="pl-PL" dirty="0" smtClean="0">
                <a:solidFill>
                  <a:srgbClr val="FFFFFF"/>
                </a:solidFill>
              </a:rPr>
              <a:t>Tytuł sekcji</a:t>
            </a:r>
            <a:endParaRPr lang="pl-PL" dirty="0">
              <a:solidFill>
                <a:srgbClr val="FFFFFF"/>
              </a:solidFill>
            </a:endParaRPr>
          </a:p>
        </p:txBody>
      </p:sp>
      <p:sp>
        <p:nvSpPr>
          <p:cNvPr id="41" name="Shape 41"/>
          <p:cNvSpPr/>
          <p:nvPr/>
        </p:nvSpPr>
        <p:spPr>
          <a:xfrm>
            <a:off x="3190032" y="103410"/>
            <a:ext cx="8928992"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800">
                <a:solidFill>
                  <a:srgbClr val="2D3D59"/>
                </a:solidFill>
                <a:latin typeface="Lato Bold"/>
                <a:ea typeface="Lato Bold"/>
                <a:cs typeface="Lato Bold"/>
                <a:sym typeface="Lato Bold"/>
              </a:defRPr>
            </a:lvl1pPr>
          </a:lstStyle>
          <a:p>
            <a:pPr lvl="0">
              <a:defRPr>
                <a:solidFill>
                  <a:srgbClr val="000000"/>
                </a:solidFill>
              </a:defRPr>
            </a:pPr>
            <a:r>
              <a:rPr lang="pl-PL" i="1" dirty="0" smtClean="0">
                <a:solidFill>
                  <a:srgbClr val="003300"/>
                </a:solidFill>
              </a:rPr>
              <a:t>Zmiany w związku z zasiłkiem macierzyńskim.</a:t>
            </a:r>
            <a:endParaRPr lang="pl-PL" dirty="0">
              <a:solidFill>
                <a:srgbClr val="2D3D59"/>
              </a:solidFill>
            </a:endParaRPr>
          </a:p>
        </p:txBody>
      </p:sp>
      <p:sp>
        <p:nvSpPr>
          <p:cNvPr id="2" name="Symbol zastępczy tekstu 1"/>
          <p:cNvSpPr>
            <a:spLocks noGrp="1"/>
          </p:cNvSpPr>
          <p:nvPr>
            <p:ph type="body" idx="1"/>
          </p:nvPr>
        </p:nvSpPr>
        <p:spPr>
          <a:xfrm>
            <a:off x="885776" y="988368"/>
            <a:ext cx="11233248" cy="7272808"/>
          </a:xfrm>
        </p:spPr>
        <p:txBody>
          <a:bodyPr>
            <a:normAutofit/>
          </a:bodyPr>
          <a:lstStyle/>
          <a:p>
            <a:pPr lvl="0"/>
            <a:endParaRPr lang="pl-PL" sz="3600" b="1" dirty="0" smtClean="0">
              <a:solidFill>
                <a:srgbClr val="FF0000"/>
              </a:solidFill>
              <a:latin typeface="Times New Roman" pitchFamily="18"/>
            </a:endParaRPr>
          </a:p>
          <a:p>
            <a:pPr lvl="0"/>
            <a:endParaRPr lang="pl-PL" sz="3600" b="1" dirty="0">
              <a:solidFill>
                <a:srgbClr val="FF0000"/>
              </a:solidFill>
              <a:latin typeface="Times New Roman" pitchFamily="18"/>
            </a:endParaRPr>
          </a:p>
          <a:p>
            <a:pPr lvl="0"/>
            <a:endParaRPr lang="pl-PL" sz="3600" dirty="0" smtClean="0">
              <a:solidFill>
                <a:schemeClr val="tx1"/>
              </a:solidFill>
              <a:latin typeface="Baskerville Old Face" panose="02020602080505020303" pitchFamily="18" charset="0"/>
            </a:endParaRPr>
          </a:p>
        </p:txBody>
      </p:sp>
      <p:sp>
        <p:nvSpPr>
          <p:cNvPr id="4" name="Prostokąt 3"/>
          <p:cNvSpPr/>
          <p:nvPr/>
        </p:nvSpPr>
        <p:spPr>
          <a:xfrm>
            <a:off x="641436" y="628328"/>
            <a:ext cx="11765619" cy="7417415"/>
          </a:xfrm>
          <a:prstGeom prst="rect">
            <a:avLst/>
          </a:prstGeom>
        </p:spPr>
        <p:txBody>
          <a:bodyPr wrap="square">
            <a:spAutoFit/>
          </a:bodyPr>
          <a:lstStyle/>
          <a:p>
            <a:r>
              <a:rPr lang="pl-PL" sz="3400" dirty="0">
                <a:latin typeface="Baskerville Old Face" panose="02020602080505020303" pitchFamily="18" charset="0"/>
              </a:rPr>
              <a:t>W przypadku, gdy osoba prowadząca pozarolniczą działalność lub współpracująca przy </a:t>
            </a:r>
            <a:r>
              <a:rPr lang="pl-PL" sz="3400" dirty="0" smtClean="0">
                <a:latin typeface="Baskerville Old Face" panose="02020602080505020303" pitchFamily="18" charset="0"/>
              </a:rPr>
              <a:t>jej prowadzeniu</a:t>
            </a:r>
            <a:r>
              <a:rPr lang="pl-PL" sz="3400" dirty="0">
                <a:latin typeface="Baskerville Old Face" panose="02020602080505020303" pitchFamily="18" charset="0"/>
              </a:rPr>
              <a:t>, nabywa prawo do zasiłku macierzyńskiego w trakcie miesiąca </a:t>
            </a:r>
            <a:r>
              <a:rPr lang="pl-PL" sz="3400" dirty="0" smtClean="0">
                <a:latin typeface="Baskerville Old Face" panose="02020602080505020303" pitchFamily="18" charset="0"/>
              </a:rPr>
              <a:t>zwolnienie </a:t>
            </a:r>
            <a:r>
              <a:rPr lang="pl-PL" sz="3400" dirty="0">
                <a:latin typeface="Baskerville Old Face" panose="02020602080505020303" pitchFamily="18" charset="0"/>
              </a:rPr>
              <a:t>z obowiązku opłacania składki na ubezpieczenie </a:t>
            </a:r>
            <a:r>
              <a:rPr lang="pl-PL" sz="3400" dirty="0" smtClean="0">
                <a:latin typeface="Baskerville Old Face" panose="02020602080505020303" pitchFamily="18" charset="0"/>
              </a:rPr>
              <a:t>zdrowotne przysługuje </a:t>
            </a:r>
            <a:r>
              <a:rPr lang="pl-PL" sz="3400" dirty="0">
                <a:latin typeface="Baskerville Old Face" panose="02020602080505020303" pitchFamily="18" charset="0"/>
              </a:rPr>
              <a:t>począwszy od pierwszego dnia </a:t>
            </a:r>
            <a:r>
              <a:rPr lang="pl-PL" sz="3400" dirty="0" smtClean="0">
                <a:latin typeface="Baskerville Old Face" panose="02020602080505020303" pitchFamily="18" charset="0"/>
              </a:rPr>
              <a:t>miesiąca </a:t>
            </a:r>
            <a:r>
              <a:rPr lang="pl-PL" sz="3400" dirty="0">
                <a:latin typeface="Baskerville Old Face" panose="02020602080505020303" pitchFamily="18" charset="0"/>
              </a:rPr>
              <a:t>następującego po miesiącu, w </a:t>
            </a:r>
            <a:r>
              <a:rPr lang="pl-PL" sz="3400" dirty="0" smtClean="0">
                <a:latin typeface="Baskerville Old Face" panose="02020602080505020303" pitchFamily="18" charset="0"/>
              </a:rPr>
              <a:t>którym powstało </a:t>
            </a:r>
            <a:r>
              <a:rPr lang="pl-PL" sz="3400" dirty="0">
                <a:latin typeface="Baskerville Old Face" panose="02020602080505020303" pitchFamily="18" charset="0"/>
              </a:rPr>
              <a:t>prawo do zasiłku macierzyńskiego i wygasa z końcem ostatniego dnia miesiąca, </a:t>
            </a:r>
            <a:r>
              <a:rPr lang="pl-PL" sz="3400" dirty="0" smtClean="0">
                <a:latin typeface="Baskerville Old Face" panose="02020602080505020303" pitchFamily="18" charset="0"/>
              </a:rPr>
              <a:t>za który </a:t>
            </a:r>
            <a:r>
              <a:rPr lang="pl-PL" sz="3400" dirty="0">
                <a:latin typeface="Baskerville Old Face" panose="02020602080505020303" pitchFamily="18" charset="0"/>
              </a:rPr>
              <a:t>w całości przysługiwało prawo do zasiłku </a:t>
            </a:r>
            <a:r>
              <a:rPr lang="pl-PL" sz="3400" dirty="0" smtClean="0">
                <a:latin typeface="Baskerville Old Face" panose="02020602080505020303" pitchFamily="18" charset="0"/>
              </a:rPr>
              <a:t>macierzyńskiego.</a:t>
            </a:r>
            <a:r>
              <a:rPr lang="pl-PL" sz="3400" dirty="0">
                <a:latin typeface="Baskerville Old Face" panose="02020602080505020303" pitchFamily="18" charset="0"/>
              </a:rPr>
              <a:t> </a:t>
            </a:r>
            <a:endParaRPr lang="pl-PL" sz="3400" dirty="0" smtClean="0">
              <a:latin typeface="Baskerville Old Face" panose="02020602080505020303" pitchFamily="18" charset="0"/>
            </a:endParaRPr>
          </a:p>
          <a:p>
            <a:r>
              <a:rPr lang="pl-PL" sz="3400" dirty="0" smtClean="0">
                <a:latin typeface="Baskerville Old Face" panose="02020602080505020303" pitchFamily="18" charset="0"/>
              </a:rPr>
              <a:t>Natomiast </a:t>
            </a:r>
            <a:r>
              <a:rPr lang="pl-PL" sz="3400" dirty="0">
                <a:latin typeface="Baskerville Old Face" panose="02020602080505020303" pitchFamily="18" charset="0"/>
              </a:rPr>
              <a:t>w sytuacji, gdy pozarolnicza działalność </a:t>
            </a:r>
            <a:r>
              <a:rPr lang="pl-PL" sz="3400" dirty="0" smtClean="0">
                <a:latin typeface="Baskerville Old Face" panose="02020602080505020303" pitchFamily="18" charset="0"/>
              </a:rPr>
              <a:t>lub współpraca </a:t>
            </a:r>
            <a:r>
              <a:rPr lang="pl-PL" sz="3400" dirty="0">
                <a:latin typeface="Baskerville Old Face" panose="02020602080505020303" pitchFamily="18" charset="0"/>
              </a:rPr>
              <a:t>jest </a:t>
            </a:r>
            <a:r>
              <a:rPr lang="pl-PL" sz="3400" dirty="0" smtClean="0">
                <a:latin typeface="Baskerville Old Face" panose="02020602080505020303" pitchFamily="18" charset="0"/>
              </a:rPr>
              <a:t>podejmowana w </a:t>
            </a:r>
            <a:r>
              <a:rPr lang="pl-PL" sz="3400" dirty="0">
                <a:latin typeface="Baskerville Old Face" panose="02020602080505020303" pitchFamily="18" charset="0"/>
              </a:rPr>
              <a:t>okresie pobierania zasiłku </a:t>
            </a:r>
            <a:r>
              <a:rPr lang="pl-PL" sz="3400" dirty="0" smtClean="0">
                <a:latin typeface="Baskerville Old Face" panose="02020602080505020303" pitchFamily="18" charset="0"/>
              </a:rPr>
              <a:t> macierzyńskiego</a:t>
            </a:r>
            <a:r>
              <a:rPr lang="pl-PL" sz="3400" dirty="0">
                <a:latin typeface="Baskerville Old Face" panose="02020602080505020303" pitchFamily="18" charset="0"/>
              </a:rPr>
              <a:t>, do którego prawo zostało nabyte z innego </a:t>
            </a:r>
            <a:r>
              <a:rPr lang="pl-PL" sz="3400" dirty="0" smtClean="0">
                <a:latin typeface="Baskerville Old Face" panose="02020602080505020303" pitchFamily="18" charset="0"/>
              </a:rPr>
              <a:t>tytułu zwolnienie </a:t>
            </a:r>
            <a:r>
              <a:rPr lang="pl-PL" sz="3400" dirty="0">
                <a:latin typeface="Baskerville Old Face" panose="02020602080505020303" pitchFamily="18" charset="0"/>
              </a:rPr>
              <a:t>to przysługuje już od </a:t>
            </a:r>
            <a:r>
              <a:rPr lang="pl-PL" sz="3400" dirty="0" smtClean="0">
                <a:latin typeface="Baskerville Old Face" panose="02020602080505020303" pitchFamily="18" charset="0"/>
              </a:rPr>
              <a:t>dnia, w </a:t>
            </a:r>
            <a:r>
              <a:rPr lang="pl-PL" sz="3400" dirty="0">
                <a:latin typeface="Baskerville Old Face" panose="02020602080505020303" pitchFamily="18" charset="0"/>
              </a:rPr>
              <a:t>którym nastąpiło objęcie obowiązkiem ubezpieczenia zdrowotnego </a:t>
            </a:r>
            <a:r>
              <a:rPr lang="pl-PL" sz="3400" dirty="0" smtClean="0">
                <a:latin typeface="Baskerville Old Face" panose="02020602080505020303" pitchFamily="18" charset="0"/>
              </a:rPr>
              <a:t>z tytułu rozpoczęcia wykonywania </a:t>
            </a:r>
            <a:r>
              <a:rPr lang="pl-PL" sz="3400" dirty="0">
                <a:latin typeface="Baskerville Old Face" panose="02020602080505020303" pitchFamily="18" charset="0"/>
              </a:rPr>
              <a:t>pozarolniczej działalności lub współpracy</a:t>
            </a:r>
          </a:p>
        </p:txBody>
      </p:sp>
    </p:spTree>
    <p:extLst>
      <p:ext uri="{BB962C8B-B14F-4D97-AF65-F5344CB8AC3E}">
        <p14:creationId xmlns:p14="http://schemas.microsoft.com/office/powerpoint/2010/main" val="415492564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641437" y="89604"/>
            <a:ext cx="129522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solidFill>
                  <a:srgbClr val="FFFFFF"/>
                </a:solidFill>
                <a:latin typeface="Lato Bold"/>
                <a:ea typeface="Lato Bold"/>
                <a:cs typeface="Lato Bold"/>
                <a:sym typeface="Lato Bold"/>
              </a:defRPr>
            </a:lvl1pPr>
          </a:lstStyle>
          <a:p>
            <a:pPr lvl="0">
              <a:defRPr>
                <a:solidFill>
                  <a:srgbClr val="000000"/>
                </a:solidFill>
              </a:defRPr>
            </a:pPr>
            <a:r>
              <a:rPr lang="pl-PL" dirty="0" smtClean="0">
                <a:solidFill>
                  <a:srgbClr val="FFFFFF"/>
                </a:solidFill>
              </a:rPr>
              <a:t>Tytuł sekcji</a:t>
            </a:r>
            <a:endParaRPr lang="pl-PL" dirty="0">
              <a:solidFill>
                <a:srgbClr val="FFFFFF"/>
              </a:solidFill>
            </a:endParaRPr>
          </a:p>
        </p:txBody>
      </p:sp>
      <p:sp>
        <p:nvSpPr>
          <p:cNvPr id="41" name="Shape 41"/>
          <p:cNvSpPr/>
          <p:nvPr/>
        </p:nvSpPr>
        <p:spPr>
          <a:xfrm>
            <a:off x="3190032" y="103410"/>
            <a:ext cx="8928992"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800">
                <a:solidFill>
                  <a:srgbClr val="2D3D59"/>
                </a:solidFill>
                <a:latin typeface="Lato Bold"/>
                <a:ea typeface="Lato Bold"/>
                <a:cs typeface="Lato Bold"/>
                <a:sym typeface="Lato Bold"/>
              </a:defRPr>
            </a:lvl1pPr>
          </a:lstStyle>
          <a:p>
            <a:pPr lvl="0">
              <a:defRPr>
                <a:solidFill>
                  <a:srgbClr val="000000"/>
                </a:solidFill>
              </a:defRPr>
            </a:pPr>
            <a:r>
              <a:rPr lang="pl-PL" i="1" dirty="0" smtClean="0">
                <a:solidFill>
                  <a:srgbClr val="003300"/>
                </a:solidFill>
              </a:rPr>
              <a:t>Zmiany w związku z zasiłkiem macierzyńskim.</a:t>
            </a:r>
            <a:endParaRPr lang="pl-PL" dirty="0">
              <a:solidFill>
                <a:srgbClr val="2D3D59"/>
              </a:solidFill>
            </a:endParaRPr>
          </a:p>
        </p:txBody>
      </p:sp>
      <p:sp>
        <p:nvSpPr>
          <p:cNvPr id="2" name="Symbol zastępczy tekstu 1"/>
          <p:cNvSpPr>
            <a:spLocks noGrp="1"/>
          </p:cNvSpPr>
          <p:nvPr>
            <p:ph type="body" idx="1"/>
          </p:nvPr>
        </p:nvSpPr>
        <p:spPr>
          <a:xfrm>
            <a:off x="885776" y="988368"/>
            <a:ext cx="11233248" cy="7272808"/>
          </a:xfrm>
        </p:spPr>
        <p:txBody>
          <a:bodyPr>
            <a:normAutofit/>
          </a:bodyPr>
          <a:lstStyle/>
          <a:p>
            <a:pPr lvl="0"/>
            <a:endParaRPr lang="pl-PL" sz="3600" b="1" dirty="0" smtClean="0">
              <a:solidFill>
                <a:srgbClr val="FF0000"/>
              </a:solidFill>
              <a:latin typeface="Times New Roman" pitchFamily="18"/>
            </a:endParaRPr>
          </a:p>
          <a:p>
            <a:pPr lvl="0"/>
            <a:endParaRPr lang="pl-PL" sz="3600" b="1" dirty="0">
              <a:solidFill>
                <a:srgbClr val="FF0000"/>
              </a:solidFill>
              <a:latin typeface="Times New Roman" pitchFamily="18"/>
            </a:endParaRPr>
          </a:p>
          <a:p>
            <a:pPr lvl="0"/>
            <a:endParaRPr lang="pl-PL" sz="3600" dirty="0" smtClean="0">
              <a:solidFill>
                <a:schemeClr val="tx1"/>
              </a:solidFill>
              <a:latin typeface="Baskerville Old Face" panose="02020602080505020303" pitchFamily="18" charset="0"/>
            </a:endParaRPr>
          </a:p>
        </p:txBody>
      </p:sp>
      <p:sp>
        <p:nvSpPr>
          <p:cNvPr id="3" name="Prostokąt 2"/>
          <p:cNvSpPr/>
          <p:nvPr/>
        </p:nvSpPr>
        <p:spPr>
          <a:xfrm>
            <a:off x="453728" y="721817"/>
            <a:ext cx="11477587" cy="7632859"/>
          </a:xfrm>
          <a:prstGeom prst="rect">
            <a:avLst/>
          </a:prstGeom>
        </p:spPr>
        <p:txBody>
          <a:bodyPr wrap="square">
            <a:spAutoFit/>
          </a:bodyPr>
          <a:lstStyle/>
          <a:p>
            <a:r>
              <a:rPr lang="pl-PL" dirty="0">
                <a:latin typeface="Baskerville Old Face" panose="02020602080505020303" pitchFamily="18" charset="0"/>
              </a:rPr>
              <a:t>Osoby objęte już obowiązkiem ubezpieczenia zdrowotnego z tytułu </a:t>
            </a:r>
            <a:r>
              <a:rPr lang="pl-PL" dirty="0" smtClean="0">
                <a:latin typeface="Baskerville Old Face" panose="02020602080505020303" pitchFamily="18" charset="0"/>
              </a:rPr>
              <a:t>prowadzenia pozarolniczej </a:t>
            </a:r>
            <a:r>
              <a:rPr lang="pl-PL" dirty="0">
                <a:latin typeface="Baskerville Old Face" panose="02020602080505020303" pitchFamily="18" charset="0"/>
              </a:rPr>
              <a:t>działalności lub współpracy przy niej, które nabędą prawo do </a:t>
            </a:r>
            <a:r>
              <a:rPr lang="pl-PL" dirty="0" smtClean="0">
                <a:latin typeface="Baskerville Old Face" panose="02020602080505020303" pitchFamily="18" charset="0"/>
              </a:rPr>
              <a:t>przedmiotowego zwolnienia </a:t>
            </a:r>
            <a:r>
              <a:rPr lang="pl-PL" dirty="0">
                <a:latin typeface="Baskerville Old Face" panose="02020602080505020303" pitchFamily="18" charset="0"/>
              </a:rPr>
              <a:t>w związku z nabyciem prawa do zasiłku macierzyńskiego, powinny </a:t>
            </a:r>
            <a:r>
              <a:rPr lang="pl-PL" dirty="0" smtClean="0">
                <a:latin typeface="Baskerville Old Face" panose="02020602080505020303" pitchFamily="18" charset="0"/>
              </a:rPr>
              <a:t>zostać wyrejestrowane </a:t>
            </a:r>
            <a:r>
              <a:rPr lang="pl-PL" dirty="0">
                <a:latin typeface="Baskerville Old Face" panose="02020602080505020303" pitchFamily="18" charset="0"/>
              </a:rPr>
              <a:t>z ubezpieczeń z </a:t>
            </a:r>
            <a:r>
              <a:rPr lang="pl-PL" dirty="0" smtClean="0">
                <a:latin typeface="Baskerville Old Face" panose="02020602080505020303" pitchFamily="18" charset="0"/>
              </a:rPr>
              <a:t>dotychczasowym </a:t>
            </a:r>
            <a:r>
              <a:rPr lang="pl-PL" dirty="0">
                <a:latin typeface="Baskerville Old Face" panose="02020602080505020303" pitchFamily="18" charset="0"/>
              </a:rPr>
              <a:t>kodem tytułu ubezpieczenia i ponownie</a:t>
            </a:r>
          </a:p>
          <a:p>
            <a:r>
              <a:rPr lang="pl-PL" dirty="0">
                <a:latin typeface="Baskerville Old Face" panose="02020602080505020303" pitchFamily="18" charset="0"/>
              </a:rPr>
              <a:t>zgłoszone do ubezpieczenia zdrowotnego od dnia, od którego nabędą prawo do tego </a:t>
            </a:r>
            <a:r>
              <a:rPr lang="pl-PL" dirty="0" smtClean="0">
                <a:latin typeface="Baskerville Old Face" panose="02020602080505020303" pitchFamily="18" charset="0"/>
              </a:rPr>
              <a:t>zwolnienia z </a:t>
            </a:r>
            <a:r>
              <a:rPr lang="pl-PL" dirty="0">
                <a:latin typeface="Baskerville Old Face" panose="02020602080505020303" pitchFamily="18" charset="0"/>
              </a:rPr>
              <a:t>odpowiednim kodem tytułu ubezpieczenia:</a:t>
            </a:r>
          </a:p>
          <a:p>
            <a:pPr marL="571500" indent="-571500" algn="l">
              <a:buFont typeface="Arial" panose="020B0604020202020204" pitchFamily="34" charset="0"/>
              <a:buChar char="•"/>
            </a:pPr>
            <a:r>
              <a:rPr lang="pl-PL" b="1" dirty="0" smtClean="0">
                <a:latin typeface="Baskerville Old Face" panose="02020602080505020303" pitchFamily="18" charset="0"/>
              </a:rPr>
              <a:t>05 </a:t>
            </a:r>
            <a:r>
              <a:rPr lang="pl-PL" b="1" dirty="0">
                <a:latin typeface="Baskerville Old Face" panose="02020602080505020303" pitchFamily="18" charset="0"/>
              </a:rPr>
              <a:t>80 </a:t>
            </a:r>
            <a:r>
              <a:rPr lang="pl-PL" dirty="0">
                <a:latin typeface="Baskerville Old Face" panose="02020602080505020303" pitchFamily="18" charset="0"/>
              </a:rPr>
              <a:t>– </a:t>
            </a:r>
            <a:r>
              <a:rPr lang="pl-PL" sz="3000" dirty="0">
                <a:latin typeface="Baskerville Old Face" panose="02020602080505020303" pitchFamily="18" charset="0"/>
              </a:rPr>
              <a:t>osoba prowadząca pozarolniczą działalność, </a:t>
            </a:r>
            <a:r>
              <a:rPr lang="pl-PL" sz="3000" dirty="0" smtClean="0">
                <a:latin typeface="Baskerville Old Face" panose="02020602080505020303" pitchFamily="18" charset="0"/>
              </a:rPr>
              <a:t>której zasiłek </a:t>
            </a:r>
            <a:r>
              <a:rPr lang="pl-PL" sz="3000" dirty="0">
                <a:latin typeface="Baskerville Old Face" panose="02020602080505020303" pitchFamily="18" charset="0"/>
              </a:rPr>
              <a:t>macierzyński </a:t>
            </a:r>
            <a:r>
              <a:rPr lang="pl-PL" sz="3000" dirty="0" smtClean="0">
                <a:latin typeface="Baskerville Old Face" panose="02020602080505020303" pitchFamily="18" charset="0"/>
              </a:rPr>
              <a:t>nie przekracza </a:t>
            </a:r>
            <a:r>
              <a:rPr lang="pl-PL" sz="3000" dirty="0">
                <a:latin typeface="Baskerville Old Face" panose="02020602080505020303" pitchFamily="18" charset="0"/>
              </a:rPr>
              <a:t>kwoty </a:t>
            </a:r>
            <a:r>
              <a:rPr lang="pl-PL" sz="3000" dirty="0" smtClean="0">
                <a:latin typeface="Baskerville Old Face" panose="02020602080505020303" pitchFamily="18" charset="0"/>
              </a:rPr>
              <a:t>świadczenia rodzicielskiego</a:t>
            </a:r>
            <a:r>
              <a:rPr lang="pl-PL" sz="3000" dirty="0">
                <a:latin typeface="Baskerville Old Face" panose="02020602080505020303" pitchFamily="18" charset="0"/>
              </a:rPr>
              <a:t>,</a:t>
            </a:r>
          </a:p>
          <a:p>
            <a:pPr marL="571500" indent="-571500" algn="l">
              <a:buFont typeface="Arial" panose="020B0604020202020204" pitchFamily="34" charset="0"/>
              <a:buChar char="•"/>
            </a:pPr>
            <a:r>
              <a:rPr lang="pl-PL" b="1" dirty="0" smtClean="0">
                <a:latin typeface="Baskerville Old Face" panose="02020602080505020303" pitchFamily="18" charset="0"/>
              </a:rPr>
              <a:t>05 </a:t>
            </a:r>
            <a:r>
              <a:rPr lang="pl-PL" b="1" dirty="0">
                <a:latin typeface="Baskerville Old Face" panose="02020602080505020303" pitchFamily="18" charset="0"/>
              </a:rPr>
              <a:t>81 </a:t>
            </a:r>
            <a:r>
              <a:rPr lang="pl-PL" dirty="0">
                <a:latin typeface="Baskerville Old Face" panose="02020602080505020303" pitchFamily="18" charset="0"/>
              </a:rPr>
              <a:t>– </a:t>
            </a:r>
            <a:r>
              <a:rPr lang="pl-PL" sz="3000" dirty="0">
                <a:latin typeface="Baskerville Old Face" panose="02020602080505020303" pitchFamily="18" charset="0"/>
              </a:rPr>
              <a:t>osoba współpracująca z osobą prowadzącą pozarolniczą działalność, której </a:t>
            </a:r>
            <a:r>
              <a:rPr lang="pl-PL" sz="3000" dirty="0" smtClean="0">
                <a:latin typeface="Baskerville Old Face" panose="02020602080505020303" pitchFamily="18" charset="0"/>
              </a:rPr>
              <a:t>zasiłek macierzyński </a:t>
            </a:r>
            <a:r>
              <a:rPr lang="pl-PL" sz="3000" dirty="0">
                <a:latin typeface="Baskerville Old Face" panose="02020602080505020303" pitchFamily="18" charset="0"/>
              </a:rPr>
              <a:t>nie przekracza kwoty świadczenia rodzicielskiego.</a:t>
            </a:r>
          </a:p>
        </p:txBody>
      </p:sp>
    </p:spTree>
    <p:extLst>
      <p:ext uri="{BB962C8B-B14F-4D97-AF65-F5344CB8AC3E}">
        <p14:creationId xmlns:p14="http://schemas.microsoft.com/office/powerpoint/2010/main" val="415492564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641437" y="89604"/>
            <a:ext cx="129522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solidFill>
                  <a:srgbClr val="FFFFFF"/>
                </a:solidFill>
                <a:latin typeface="Lato Bold"/>
                <a:ea typeface="Lato Bold"/>
                <a:cs typeface="Lato Bold"/>
                <a:sym typeface="Lato Bold"/>
              </a:defRPr>
            </a:lvl1pPr>
          </a:lstStyle>
          <a:p>
            <a:pPr lvl="0">
              <a:defRPr>
                <a:solidFill>
                  <a:srgbClr val="000000"/>
                </a:solidFill>
              </a:defRPr>
            </a:pPr>
            <a:r>
              <a:rPr lang="pl-PL" dirty="0" smtClean="0">
                <a:solidFill>
                  <a:srgbClr val="FFFFFF"/>
                </a:solidFill>
              </a:rPr>
              <a:t>Tytuł sekcji</a:t>
            </a:r>
            <a:endParaRPr lang="pl-PL" dirty="0">
              <a:solidFill>
                <a:srgbClr val="FFFFFF"/>
              </a:solidFill>
            </a:endParaRPr>
          </a:p>
        </p:txBody>
      </p:sp>
      <p:sp>
        <p:nvSpPr>
          <p:cNvPr id="41" name="Shape 41"/>
          <p:cNvSpPr/>
          <p:nvPr/>
        </p:nvSpPr>
        <p:spPr>
          <a:xfrm>
            <a:off x="3190032" y="103410"/>
            <a:ext cx="8928992"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800">
                <a:solidFill>
                  <a:srgbClr val="2D3D59"/>
                </a:solidFill>
                <a:latin typeface="Lato Bold"/>
                <a:ea typeface="Lato Bold"/>
                <a:cs typeface="Lato Bold"/>
                <a:sym typeface="Lato Bold"/>
              </a:defRPr>
            </a:lvl1pPr>
          </a:lstStyle>
          <a:p>
            <a:pPr lvl="0">
              <a:defRPr>
                <a:solidFill>
                  <a:srgbClr val="000000"/>
                </a:solidFill>
              </a:defRPr>
            </a:pPr>
            <a:r>
              <a:rPr lang="pl-PL" i="1" dirty="0" smtClean="0">
                <a:solidFill>
                  <a:srgbClr val="003300"/>
                </a:solidFill>
              </a:rPr>
              <a:t>Zmiany w związku z zasiłkiem macierzyńskim.</a:t>
            </a:r>
            <a:endParaRPr lang="pl-PL" dirty="0">
              <a:solidFill>
                <a:srgbClr val="2D3D59"/>
              </a:solidFill>
            </a:endParaRPr>
          </a:p>
        </p:txBody>
      </p:sp>
      <p:sp>
        <p:nvSpPr>
          <p:cNvPr id="2" name="Symbol zastępczy tekstu 1"/>
          <p:cNvSpPr>
            <a:spLocks noGrp="1"/>
          </p:cNvSpPr>
          <p:nvPr>
            <p:ph type="body" idx="1"/>
          </p:nvPr>
        </p:nvSpPr>
        <p:spPr>
          <a:xfrm>
            <a:off x="885776" y="988368"/>
            <a:ext cx="11233248" cy="7272808"/>
          </a:xfrm>
        </p:spPr>
        <p:txBody>
          <a:bodyPr>
            <a:normAutofit/>
          </a:bodyPr>
          <a:lstStyle/>
          <a:p>
            <a:pPr lvl="0"/>
            <a:endParaRPr lang="pl-PL" sz="3600" b="1" dirty="0" smtClean="0">
              <a:solidFill>
                <a:srgbClr val="FF0000"/>
              </a:solidFill>
              <a:latin typeface="Times New Roman" pitchFamily="18"/>
            </a:endParaRPr>
          </a:p>
          <a:p>
            <a:pPr lvl="0"/>
            <a:endParaRPr lang="pl-PL" sz="3600" b="1" dirty="0">
              <a:solidFill>
                <a:srgbClr val="FF0000"/>
              </a:solidFill>
              <a:latin typeface="Times New Roman" pitchFamily="18"/>
            </a:endParaRPr>
          </a:p>
          <a:p>
            <a:pPr lvl="0"/>
            <a:endParaRPr lang="pl-PL" sz="3600" dirty="0" smtClean="0">
              <a:solidFill>
                <a:schemeClr val="tx1"/>
              </a:solidFill>
              <a:latin typeface="Baskerville Old Face" panose="02020602080505020303" pitchFamily="18" charset="0"/>
            </a:endParaRPr>
          </a:p>
        </p:txBody>
      </p:sp>
      <p:sp>
        <p:nvSpPr>
          <p:cNvPr id="3" name="Prostokąt 2"/>
          <p:cNvSpPr/>
          <p:nvPr/>
        </p:nvSpPr>
        <p:spPr>
          <a:xfrm>
            <a:off x="738189" y="1564432"/>
            <a:ext cx="11521280" cy="5078313"/>
          </a:xfrm>
          <a:prstGeom prst="rect">
            <a:avLst/>
          </a:prstGeom>
        </p:spPr>
        <p:txBody>
          <a:bodyPr wrap="square">
            <a:spAutoFit/>
          </a:bodyPr>
          <a:lstStyle/>
          <a:p>
            <a:pPr marL="742950" indent="-742950">
              <a:buFont typeface="+mj-lt"/>
              <a:buAutoNum type="arabicPeriod" startAt="3"/>
            </a:pPr>
            <a:r>
              <a:rPr lang="pl-PL" dirty="0">
                <a:latin typeface="Baskerville Old Face" panose="02020602080505020303" pitchFamily="18" charset="0"/>
              </a:rPr>
              <a:t>Zgodnie z ustawą z dnia 13 października 1998 r. o systemie ubezpieczeń społecznych podstawę wymiaru składek na ubezpieczenia emerytalne i rentowe osób pobierających zasiłek macierzyński albo zasiłek w wysokości zasiłku macierzyńskiego, stanowi kwota tego zasiłku. </a:t>
            </a:r>
            <a:endParaRPr lang="pl-PL" dirty="0" smtClean="0">
              <a:latin typeface="Baskerville Old Face" panose="02020602080505020303" pitchFamily="18" charset="0"/>
            </a:endParaRPr>
          </a:p>
          <a:p>
            <a:r>
              <a:rPr lang="pl-PL" dirty="0" smtClean="0">
                <a:latin typeface="Baskerville Old Face" panose="02020602080505020303" pitchFamily="18" charset="0"/>
              </a:rPr>
              <a:t>Zatem </a:t>
            </a:r>
            <a:r>
              <a:rPr lang="pl-PL" dirty="0">
                <a:latin typeface="Baskerville Old Face" panose="02020602080505020303" pitchFamily="18" charset="0"/>
              </a:rPr>
              <a:t>od 1 stycznia 2016 r. podstawę wymiaru składek na ubezpieczenia emerytalne i rentowe z tytułu pobierania zasiłku macierzyńskiego stanowi kwota tego zasiłku po </a:t>
            </a:r>
            <a:r>
              <a:rPr lang="pl-PL" dirty="0" smtClean="0">
                <a:latin typeface="Baskerville Old Face" panose="02020602080505020303" pitchFamily="18" charset="0"/>
              </a:rPr>
              <a:t>podwyższeniu.</a:t>
            </a:r>
            <a:endParaRPr lang="pl-PL" dirty="0">
              <a:latin typeface="Baskerville Old Face" panose="02020602080505020303" pitchFamily="18" charset="0"/>
            </a:endParaRPr>
          </a:p>
        </p:txBody>
      </p:sp>
    </p:spTree>
    <p:extLst>
      <p:ext uri="{BB962C8B-B14F-4D97-AF65-F5344CB8AC3E}">
        <p14:creationId xmlns:p14="http://schemas.microsoft.com/office/powerpoint/2010/main" val="415492564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641437" y="89604"/>
            <a:ext cx="129522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solidFill>
                  <a:srgbClr val="FFFFFF"/>
                </a:solidFill>
                <a:latin typeface="Lato Bold"/>
                <a:ea typeface="Lato Bold"/>
                <a:cs typeface="Lato Bold"/>
                <a:sym typeface="Lato Bold"/>
              </a:defRPr>
            </a:lvl1pPr>
          </a:lstStyle>
          <a:p>
            <a:pPr lvl="0">
              <a:defRPr>
                <a:solidFill>
                  <a:srgbClr val="000000"/>
                </a:solidFill>
              </a:defRPr>
            </a:pPr>
            <a:r>
              <a:rPr lang="pl-PL" dirty="0" smtClean="0">
                <a:solidFill>
                  <a:srgbClr val="FFFFFF"/>
                </a:solidFill>
              </a:rPr>
              <a:t>Tytuł sekcji</a:t>
            </a:r>
            <a:endParaRPr lang="pl-PL" dirty="0">
              <a:solidFill>
                <a:srgbClr val="FFFFFF"/>
              </a:solidFill>
            </a:endParaRPr>
          </a:p>
        </p:txBody>
      </p:sp>
      <p:sp>
        <p:nvSpPr>
          <p:cNvPr id="41" name="Shape 41"/>
          <p:cNvSpPr/>
          <p:nvPr/>
        </p:nvSpPr>
        <p:spPr>
          <a:xfrm>
            <a:off x="3190032" y="103410"/>
            <a:ext cx="8928992"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800">
                <a:solidFill>
                  <a:srgbClr val="2D3D59"/>
                </a:solidFill>
                <a:latin typeface="Lato Bold"/>
                <a:ea typeface="Lato Bold"/>
                <a:cs typeface="Lato Bold"/>
                <a:sym typeface="Lato Bold"/>
              </a:defRPr>
            </a:lvl1pPr>
          </a:lstStyle>
          <a:p>
            <a:pPr lvl="0">
              <a:defRPr>
                <a:solidFill>
                  <a:srgbClr val="000000"/>
                </a:solidFill>
              </a:defRPr>
            </a:pPr>
            <a:r>
              <a:rPr lang="pl-PL" i="1" dirty="0" smtClean="0">
                <a:solidFill>
                  <a:srgbClr val="003300"/>
                </a:solidFill>
              </a:rPr>
              <a:t>Zmiany w podstawie wymiaru składek – umowy zlecenia.</a:t>
            </a:r>
            <a:endParaRPr lang="pl-PL" dirty="0">
              <a:solidFill>
                <a:srgbClr val="2D3D59"/>
              </a:solidFill>
            </a:endParaRPr>
          </a:p>
        </p:txBody>
      </p:sp>
      <p:sp>
        <p:nvSpPr>
          <p:cNvPr id="2" name="Symbol zastępczy tekstu 1"/>
          <p:cNvSpPr>
            <a:spLocks noGrp="1"/>
          </p:cNvSpPr>
          <p:nvPr>
            <p:ph type="body" idx="1"/>
          </p:nvPr>
        </p:nvSpPr>
        <p:spPr>
          <a:xfrm>
            <a:off x="885776" y="988368"/>
            <a:ext cx="11233248" cy="7272808"/>
          </a:xfrm>
        </p:spPr>
        <p:txBody>
          <a:bodyPr>
            <a:normAutofit/>
          </a:bodyPr>
          <a:lstStyle/>
          <a:p>
            <a:pPr lvl="0"/>
            <a:r>
              <a:rPr lang="pl-PL" sz="3600" b="1" i="1" u="sng" dirty="0" smtClean="0">
                <a:solidFill>
                  <a:srgbClr val="0070C0"/>
                </a:solidFill>
                <a:effectLst>
                  <a:outerShdw blurRad="38100" dist="38100" dir="2700000" algn="tl">
                    <a:srgbClr val="000000">
                      <a:alpha val="43137"/>
                    </a:srgbClr>
                  </a:outerShdw>
                </a:effectLst>
                <a:latin typeface="Times New Roman" pitchFamily="18"/>
              </a:rPr>
              <a:t>ZMIANY W USTAWIE O SYSTEMIE UBEZPIECZEŃ SPOŁECZNYCH – UMOWY ZLECENIA.</a:t>
            </a:r>
          </a:p>
          <a:p>
            <a:pPr lvl="0" algn="just"/>
            <a:r>
              <a:rPr lang="pl-PL" sz="3600" dirty="0" smtClean="0">
                <a:solidFill>
                  <a:schemeClr val="tx1"/>
                </a:solidFill>
                <a:latin typeface="Times New Roman" pitchFamily="18"/>
              </a:rPr>
              <a:t>	Od 1 stycznia zmieniono art. 9 ust. 2c ustawy o systemie ubezpieczeń społecznych, który mówi, iż osoby wykonujące umowę zlecenia, których podstawa wymiaru składek na ubezpieczenia emerytalne i rentowe w danym miesiącu jest niższa od minimalnego wynagrodzenia spełniające warunki do objęcia obowiązkowo ubezpieczeniami emerytalnymi i rentowym z innych tytułów podlega obowiązkowo ubezpieczeniom emerytalnemu i rentowemu również z innych tytułów. </a:t>
            </a:r>
          </a:p>
          <a:p>
            <a:pPr algn="just"/>
            <a:r>
              <a:rPr lang="pl-PL" sz="3600" dirty="0">
                <a:solidFill>
                  <a:schemeClr val="tx1"/>
                </a:solidFill>
                <a:latin typeface="Times New Roman" pitchFamily="18"/>
              </a:rPr>
              <a:t>	</a:t>
            </a:r>
            <a:endParaRPr lang="pl-PL" sz="3600" dirty="0" smtClean="0">
              <a:solidFill>
                <a:srgbClr val="00B0F0"/>
              </a:solidFill>
              <a:latin typeface="Times New Roman" pitchFamily="18"/>
            </a:endParaRPr>
          </a:p>
          <a:p>
            <a:pPr lvl="0"/>
            <a:endParaRPr lang="pl-PL" sz="3600" b="1" dirty="0">
              <a:solidFill>
                <a:srgbClr val="FF0000"/>
              </a:solidFill>
              <a:latin typeface="Times New Roman" pitchFamily="18"/>
            </a:endParaRPr>
          </a:p>
          <a:p>
            <a:pPr lvl="0"/>
            <a:endParaRPr lang="pl-PL" sz="3600" dirty="0" smtClean="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415492564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641437" y="89604"/>
            <a:ext cx="129522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solidFill>
                  <a:srgbClr val="FFFFFF"/>
                </a:solidFill>
                <a:latin typeface="Lato Bold"/>
                <a:ea typeface="Lato Bold"/>
                <a:cs typeface="Lato Bold"/>
                <a:sym typeface="Lato Bold"/>
              </a:defRPr>
            </a:lvl1pPr>
          </a:lstStyle>
          <a:p>
            <a:pPr lvl="0">
              <a:defRPr>
                <a:solidFill>
                  <a:srgbClr val="000000"/>
                </a:solidFill>
              </a:defRPr>
            </a:pPr>
            <a:r>
              <a:rPr lang="pl-PL" dirty="0" smtClean="0">
                <a:solidFill>
                  <a:srgbClr val="FFFFFF"/>
                </a:solidFill>
              </a:rPr>
              <a:t>Tytuł sekcji</a:t>
            </a:r>
            <a:endParaRPr lang="pl-PL" dirty="0">
              <a:solidFill>
                <a:srgbClr val="FFFFFF"/>
              </a:solidFill>
            </a:endParaRPr>
          </a:p>
        </p:txBody>
      </p:sp>
      <p:sp>
        <p:nvSpPr>
          <p:cNvPr id="41" name="Shape 41"/>
          <p:cNvSpPr/>
          <p:nvPr/>
        </p:nvSpPr>
        <p:spPr>
          <a:xfrm>
            <a:off x="2829992" y="103410"/>
            <a:ext cx="10162276"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800">
                <a:solidFill>
                  <a:srgbClr val="2D3D59"/>
                </a:solidFill>
                <a:latin typeface="Lato Bold"/>
                <a:ea typeface="Lato Bold"/>
                <a:cs typeface="Lato Bold"/>
                <a:sym typeface="Lato Bold"/>
              </a:defRPr>
            </a:lvl1pPr>
          </a:lstStyle>
          <a:p>
            <a:pPr lvl="0">
              <a:defRPr>
                <a:solidFill>
                  <a:srgbClr val="000000"/>
                </a:solidFill>
              </a:defRPr>
            </a:pPr>
            <a:r>
              <a:rPr lang="pl-PL" dirty="0" err="1" smtClean="0">
                <a:solidFill>
                  <a:srgbClr val="000000"/>
                </a:solidFill>
              </a:rPr>
              <a:t>eZLA</a:t>
            </a:r>
            <a:r>
              <a:rPr lang="pl-PL" dirty="0" smtClean="0">
                <a:solidFill>
                  <a:srgbClr val="000000"/>
                </a:solidFill>
              </a:rPr>
              <a:t> – Elektroniczne zwolnienia lekarskie</a:t>
            </a:r>
            <a:endParaRPr lang="pl-PL" dirty="0">
              <a:solidFill>
                <a:srgbClr val="2D3D59"/>
              </a:solidFill>
            </a:endParaRPr>
          </a:p>
        </p:txBody>
      </p:sp>
      <p:sp>
        <p:nvSpPr>
          <p:cNvPr id="2" name="Symbol zastępczy tekstu 1"/>
          <p:cNvSpPr>
            <a:spLocks noGrp="1"/>
          </p:cNvSpPr>
          <p:nvPr>
            <p:ph type="body" idx="1"/>
          </p:nvPr>
        </p:nvSpPr>
        <p:spPr>
          <a:xfrm>
            <a:off x="885776" y="988368"/>
            <a:ext cx="11233248" cy="7272808"/>
          </a:xfrm>
        </p:spPr>
        <p:txBody>
          <a:bodyPr>
            <a:normAutofit fontScale="85000" lnSpcReduction="10000"/>
          </a:bodyPr>
          <a:lstStyle/>
          <a:p>
            <a:endParaRPr lang="pl-PL" sz="3600" b="1" dirty="0" smtClean="0">
              <a:solidFill>
                <a:schemeClr val="accent1"/>
              </a:solidFill>
              <a:effectLst>
                <a:outerShdw blurRad="38100" dist="38100" dir="2700000" algn="tl">
                  <a:srgbClr val="000000">
                    <a:alpha val="43137"/>
                  </a:srgbClr>
                </a:outerShdw>
              </a:effectLst>
            </a:endParaRPr>
          </a:p>
          <a:p>
            <a:r>
              <a:rPr lang="pl-PL" sz="3600" b="1" i="1" u="sng" dirty="0" smtClean="0">
                <a:solidFill>
                  <a:srgbClr val="0070C0"/>
                </a:solidFill>
                <a:effectLst>
                  <a:outerShdw blurRad="38100" dist="38100" dir="2700000" algn="tl">
                    <a:srgbClr val="000000">
                      <a:alpha val="43137"/>
                    </a:srgbClr>
                  </a:outerShdw>
                </a:effectLst>
              </a:rPr>
              <a:t>Elektroniczne zwolnienia lekarskie</a:t>
            </a:r>
          </a:p>
          <a:p>
            <a:endParaRPr lang="pl-PL" sz="3600" dirty="0"/>
          </a:p>
          <a:p>
            <a:r>
              <a:rPr lang="pl-PL" sz="3600" dirty="0" smtClean="0">
                <a:latin typeface="Baskerville Old Face" panose="02020602080505020303" pitchFamily="18" charset="0"/>
              </a:rPr>
              <a:t>Ustawa </a:t>
            </a:r>
            <a:r>
              <a:rPr lang="pl-PL" sz="3600" dirty="0">
                <a:latin typeface="Baskerville Old Face" panose="02020602080505020303" pitchFamily="18" charset="0"/>
              </a:rPr>
              <a:t>z 15 maja 2015 roku o zmianie do ustawy o świadczeniach pieniężnych z ubezpieczenia społecznego w razie choroby i macierzyństwa oraz niektórych innych ustaw wprowadziła </a:t>
            </a:r>
            <a:r>
              <a:rPr lang="pl-PL" sz="3600" dirty="0" smtClean="0">
                <a:latin typeface="Baskerville Old Face" panose="02020602080505020303" pitchFamily="18" charset="0"/>
              </a:rPr>
              <a:t>obowiązek wystawiania przez lekarzy zwolnień lekarskich w formie elektronicznej. </a:t>
            </a:r>
          </a:p>
          <a:p>
            <a:r>
              <a:rPr lang="pl-PL" sz="3600" dirty="0" smtClean="0">
                <a:latin typeface="Baskerville Old Face" panose="02020602080505020303" pitchFamily="18" charset="0"/>
              </a:rPr>
              <a:t>Zgodnie </a:t>
            </a:r>
            <a:r>
              <a:rPr lang="pl-PL" sz="3600" b="1" dirty="0">
                <a:solidFill>
                  <a:srgbClr val="00B0F0"/>
                </a:solidFill>
                <a:latin typeface="Baskerville Old Face" panose="02020602080505020303" pitchFamily="18" charset="0"/>
              </a:rPr>
              <a:t>z art. 55 ust</a:t>
            </a:r>
            <a:r>
              <a:rPr lang="pl-PL" sz="3600" dirty="0">
                <a:latin typeface="Baskerville Old Face" panose="02020602080505020303" pitchFamily="18" charset="0"/>
              </a:rPr>
              <a:t>. </a:t>
            </a:r>
            <a:r>
              <a:rPr lang="pl-PL" sz="3600" b="1" dirty="0">
                <a:solidFill>
                  <a:srgbClr val="00B0F0"/>
                </a:solidFill>
                <a:latin typeface="Baskerville Old Face" panose="02020602080505020303" pitchFamily="18" charset="0"/>
              </a:rPr>
              <a:t>1</a:t>
            </a:r>
            <a:r>
              <a:rPr lang="pl-PL" sz="3600" dirty="0">
                <a:latin typeface="Baskerville Old Face" panose="02020602080505020303" pitchFamily="18" charset="0"/>
              </a:rPr>
              <a:t> </a:t>
            </a:r>
            <a:r>
              <a:rPr lang="pl-PL" sz="3600" dirty="0" smtClean="0">
                <a:latin typeface="Baskerville Old Face" panose="02020602080505020303" pitchFamily="18" charset="0"/>
              </a:rPr>
              <a:t>tej ustawy </a:t>
            </a:r>
            <a:r>
              <a:rPr lang="pl-PL" sz="3600" dirty="0">
                <a:latin typeface="Baskerville Old Face" panose="02020602080505020303" pitchFamily="18" charset="0"/>
              </a:rPr>
              <a:t>zaświadczenie lekarskie jest wystawiane w formie dokumentu elektronicznego uwierzytelnionego z wykorzystaniem kwalifikowanego certyfikatu lub profilu zaufanego </a:t>
            </a:r>
            <a:r>
              <a:rPr lang="pl-PL" sz="3600" dirty="0" err="1">
                <a:latin typeface="Baskerville Old Face" panose="02020602080505020303" pitchFamily="18" charset="0"/>
              </a:rPr>
              <a:t>ePUAP</a:t>
            </a:r>
            <a:r>
              <a:rPr lang="pl-PL" sz="3600" dirty="0">
                <a:latin typeface="Baskerville Old Face" panose="02020602080505020303" pitchFamily="18" charset="0"/>
              </a:rPr>
              <a:t>, zgodnie z wzorem ustalonym przez </a:t>
            </a:r>
            <a:r>
              <a:rPr lang="pl-PL" sz="3600" dirty="0" smtClean="0">
                <a:latin typeface="Baskerville Old Face" panose="02020602080505020303" pitchFamily="18" charset="0"/>
              </a:rPr>
              <a:t>ZUS, </a:t>
            </a:r>
            <a:r>
              <a:rPr lang="pl-PL" sz="3600" dirty="0">
                <a:latin typeface="Baskerville Old Face" panose="02020602080505020303" pitchFamily="18" charset="0"/>
              </a:rPr>
              <a:t>za pośrednictwem systemu teleinformatycznego udostępnionego bezpłatnie przez </a:t>
            </a:r>
            <a:r>
              <a:rPr lang="pl-PL" sz="3600" dirty="0" smtClean="0">
                <a:latin typeface="Baskerville Old Face" panose="02020602080505020303" pitchFamily="18" charset="0"/>
              </a:rPr>
              <a:t>ZUS.</a:t>
            </a:r>
            <a:endParaRPr lang="pl-PL" sz="3600" dirty="0">
              <a:latin typeface="Baskerville Old Face" panose="02020602080505020303" pitchFamily="18" charset="0"/>
            </a:endParaRPr>
          </a:p>
          <a:p>
            <a:endParaRPr lang="pl-PL" sz="3600" dirty="0">
              <a:latin typeface="Baskerville Old Face" panose="02020602080505020303" pitchFamily="18" charset="0"/>
            </a:endParaRPr>
          </a:p>
          <a:p>
            <a:r>
              <a:rPr lang="pl-PL" sz="3600" dirty="0">
                <a:latin typeface="Baskerville Old Face" panose="02020602080505020303" pitchFamily="18" charset="0"/>
              </a:rPr>
              <a:t>Lekarze mają obowiązek wystawiania tzw. e-ZLA od stycznia 2018r.</a:t>
            </a:r>
          </a:p>
          <a:p>
            <a:r>
              <a:rPr lang="pl-PL" sz="3600" dirty="0">
                <a:latin typeface="Baskerville Old Face" panose="02020602080505020303" pitchFamily="18" charset="0"/>
              </a:rPr>
              <a:t> W okresie od stycznia 2016 do grudnia 2017 zwolnienia lekarskie mogą być wystawiane w formie elektronicznej i papierowej czyli dotychczas obowiązującej formie. </a:t>
            </a:r>
          </a:p>
          <a:p>
            <a:endParaRPr lang="pl-PL" sz="3600" dirty="0" smtClean="0">
              <a:latin typeface="Baskerville Old Face" panose="02020602080505020303" pitchFamily="18" charset="0"/>
            </a:endParaRPr>
          </a:p>
        </p:txBody>
      </p:sp>
    </p:spTree>
    <p:extLst>
      <p:ext uri="{BB962C8B-B14F-4D97-AF65-F5344CB8AC3E}">
        <p14:creationId xmlns:p14="http://schemas.microsoft.com/office/powerpoint/2010/main" val="2439159219"/>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641437" y="89604"/>
            <a:ext cx="129522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solidFill>
                  <a:srgbClr val="FFFFFF"/>
                </a:solidFill>
                <a:latin typeface="Lato Bold"/>
                <a:ea typeface="Lato Bold"/>
                <a:cs typeface="Lato Bold"/>
                <a:sym typeface="Lato Bold"/>
              </a:defRPr>
            </a:lvl1pPr>
          </a:lstStyle>
          <a:p>
            <a:pPr lvl="0">
              <a:defRPr>
                <a:solidFill>
                  <a:srgbClr val="000000"/>
                </a:solidFill>
              </a:defRPr>
            </a:pPr>
            <a:r>
              <a:rPr lang="pl-PL" dirty="0" smtClean="0">
                <a:solidFill>
                  <a:srgbClr val="FFFFFF"/>
                </a:solidFill>
              </a:rPr>
              <a:t>Tytuł sekcji</a:t>
            </a:r>
            <a:endParaRPr lang="pl-PL" dirty="0">
              <a:solidFill>
                <a:srgbClr val="FFFFFF"/>
              </a:solidFill>
            </a:endParaRPr>
          </a:p>
        </p:txBody>
      </p:sp>
      <p:sp>
        <p:nvSpPr>
          <p:cNvPr id="41" name="Shape 41"/>
          <p:cNvSpPr/>
          <p:nvPr/>
        </p:nvSpPr>
        <p:spPr>
          <a:xfrm>
            <a:off x="3190032" y="103410"/>
            <a:ext cx="8928992"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800">
                <a:solidFill>
                  <a:srgbClr val="2D3D59"/>
                </a:solidFill>
                <a:latin typeface="Lato Bold"/>
                <a:ea typeface="Lato Bold"/>
                <a:cs typeface="Lato Bold"/>
                <a:sym typeface="Lato Bold"/>
              </a:defRPr>
            </a:lvl1pPr>
          </a:lstStyle>
          <a:p>
            <a:pPr lvl="0">
              <a:defRPr>
                <a:solidFill>
                  <a:srgbClr val="000000"/>
                </a:solidFill>
              </a:defRPr>
            </a:pPr>
            <a:r>
              <a:rPr lang="pl-PL" i="1" dirty="0" smtClean="0">
                <a:solidFill>
                  <a:srgbClr val="003300"/>
                </a:solidFill>
              </a:rPr>
              <a:t>Zmiany w podstawie wymiaru składek – umowy zlecenia.</a:t>
            </a:r>
            <a:endParaRPr lang="pl-PL" dirty="0">
              <a:solidFill>
                <a:srgbClr val="2D3D59"/>
              </a:solidFill>
            </a:endParaRPr>
          </a:p>
        </p:txBody>
      </p:sp>
      <p:sp>
        <p:nvSpPr>
          <p:cNvPr id="2" name="Symbol zastępczy tekstu 1"/>
          <p:cNvSpPr>
            <a:spLocks noGrp="1"/>
          </p:cNvSpPr>
          <p:nvPr>
            <p:ph type="body" idx="1"/>
          </p:nvPr>
        </p:nvSpPr>
        <p:spPr>
          <a:xfrm>
            <a:off x="885776" y="988368"/>
            <a:ext cx="11233248" cy="7272808"/>
          </a:xfrm>
        </p:spPr>
        <p:txBody>
          <a:bodyPr>
            <a:normAutofit/>
          </a:bodyPr>
          <a:lstStyle/>
          <a:p>
            <a:pPr lvl="0"/>
            <a:r>
              <a:rPr lang="pl-PL" sz="3600" b="1" dirty="0" smtClean="0">
                <a:solidFill>
                  <a:schemeClr val="tx1"/>
                </a:solidFill>
                <a:latin typeface="Times New Roman" pitchFamily="18"/>
              </a:rPr>
              <a:t>cd. Art.. 9 ust. 2c</a:t>
            </a:r>
          </a:p>
          <a:p>
            <a:pPr lvl="0"/>
            <a:endParaRPr lang="pl-PL" sz="3600" b="1" dirty="0" smtClean="0">
              <a:solidFill>
                <a:schemeClr val="tx1"/>
              </a:solidFill>
              <a:latin typeface="Times New Roman" pitchFamily="18"/>
            </a:endParaRPr>
          </a:p>
          <a:p>
            <a:pPr lvl="0" algn="just"/>
            <a:r>
              <a:rPr lang="pl-PL" sz="3600" dirty="0" smtClean="0">
                <a:solidFill>
                  <a:schemeClr val="tx1"/>
                </a:solidFill>
                <a:latin typeface="Times New Roman" pitchFamily="18"/>
              </a:rPr>
              <a:t>	</a:t>
            </a:r>
            <a:r>
              <a:rPr lang="pl-PL" sz="3600" dirty="0">
                <a:solidFill>
                  <a:schemeClr val="tx1"/>
                </a:solidFill>
                <a:latin typeface="Times New Roman" pitchFamily="18"/>
              </a:rPr>
              <a:t>	</a:t>
            </a:r>
            <a:r>
              <a:rPr lang="pl-PL" sz="3600" dirty="0" smtClean="0">
                <a:solidFill>
                  <a:schemeClr val="tx1"/>
                </a:solidFill>
                <a:latin typeface="Times New Roman" pitchFamily="18"/>
              </a:rPr>
              <a:t>Zasady tej nie stosuje się, jeżeli łączna podstawa wymiaru składek z tytułu wykonywania pracy na podstawie umowy zlecenia lub z innych tytułów osiąga kwotę minimalnego wynagrodzenia.</a:t>
            </a:r>
            <a:r>
              <a:rPr lang="pl-PL" sz="3600" dirty="0">
                <a:solidFill>
                  <a:schemeClr val="tx1"/>
                </a:solidFill>
                <a:latin typeface="Baskerville Old Face" panose="02020602080505020303" pitchFamily="18" charset="0"/>
              </a:rPr>
              <a:t> </a:t>
            </a:r>
            <a:endParaRPr lang="pl-PL" sz="3600" dirty="0" smtClean="0">
              <a:solidFill>
                <a:schemeClr val="tx1"/>
              </a:solidFill>
              <a:latin typeface="Baskerville Old Face" panose="02020602080505020303" pitchFamily="18" charset="0"/>
            </a:endParaRPr>
          </a:p>
          <a:p>
            <a:pPr lvl="0" algn="just"/>
            <a:endParaRPr lang="pl-PL" sz="3600" dirty="0">
              <a:solidFill>
                <a:schemeClr val="tx1"/>
              </a:solidFill>
              <a:latin typeface="Baskerville Old Face" panose="02020602080505020303" pitchFamily="18" charset="0"/>
            </a:endParaRPr>
          </a:p>
          <a:p>
            <a:pPr lvl="0" algn="just"/>
            <a:endParaRPr lang="pl-PL" sz="3600" dirty="0" smtClean="0">
              <a:solidFill>
                <a:schemeClr val="tx1"/>
              </a:solidFill>
              <a:latin typeface="Baskerville Old Face" panose="02020602080505020303" pitchFamily="18" charset="0"/>
            </a:endParaRPr>
          </a:p>
          <a:p>
            <a:r>
              <a:rPr lang="pl-PL" sz="3600" b="1" dirty="0" smtClean="0">
                <a:solidFill>
                  <a:schemeClr val="tx1"/>
                </a:solidFill>
                <a:latin typeface="Baskerville Old Face" panose="02020602080505020303" pitchFamily="18" charset="0"/>
              </a:rPr>
              <a:t>Należy </a:t>
            </a:r>
            <a:r>
              <a:rPr lang="pl-PL" sz="3600" b="1" dirty="0">
                <a:solidFill>
                  <a:schemeClr val="tx1"/>
                </a:solidFill>
                <a:latin typeface="Baskerville Old Face" panose="02020602080505020303" pitchFamily="18" charset="0"/>
              </a:rPr>
              <a:t>tutaj pamiętać iż przychód jest badany </a:t>
            </a:r>
            <a:r>
              <a:rPr lang="pl-PL" sz="3600" b="1" dirty="0" smtClean="0">
                <a:solidFill>
                  <a:schemeClr val="tx1"/>
                </a:solidFill>
                <a:latin typeface="Baskerville Old Face" panose="02020602080505020303" pitchFamily="18" charset="0"/>
              </a:rPr>
              <a:t>za każdy </a:t>
            </a:r>
            <a:r>
              <a:rPr lang="pl-PL" sz="3600" b="1" dirty="0">
                <a:solidFill>
                  <a:schemeClr val="tx1"/>
                </a:solidFill>
                <a:latin typeface="Baskerville Old Face" panose="02020602080505020303" pitchFamily="18" charset="0"/>
              </a:rPr>
              <a:t>miesiąc </a:t>
            </a:r>
            <a:r>
              <a:rPr lang="pl-PL" sz="3600" b="1" dirty="0" smtClean="0">
                <a:solidFill>
                  <a:schemeClr val="tx1"/>
                </a:solidFill>
                <a:latin typeface="Baskerville Old Face" panose="02020602080505020303" pitchFamily="18" charset="0"/>
              </a:rPr>
              <a:t>osobno </a:t>
            </a:r>
          </a:p>
          <a:p>
            <a:r>
              <a:rPr lang="pl-PL" sz="3600" b="1" dirty="0" smtClean="0">
                <a:solidFill>
                  <a:schemeClr val="tx1"/>
                </a:solidFill>
                <a:latin typeface="Baskerville Old Face" panose="02020602080505020303" pitchFamily="18" charset="0"/>
              </a:rPr>
              <a:t>oraz zasada ta dotyczy również osób pobierających emerytury i renty  </a:t>
            </a:r>
            <a:endParaRPr lang="pl-PL" sz="3600" b="1" dirty="0">
              <a:solidFill>
                <a:schemeClr val="tx1"/>
              </a:solidFill>
              <a:latin typeface="Baskerville Old Face" panose="02020602080505020303" pitchFamily="18" charset="0"/>
            </a:endParaRPr>
          </a:p>
          <a:p>
            <a:pPr lvl="0" algn="just"/>
            <a:endParaRPr lang="pl-PL" sz="3600" dirty="0" smtClean="0">
              <a:solidFill>
                <a:srgbClr val="00B0F0"/>
              </a:solidFill>
              <a:latin typeface="Times New Roman" pitchFamily="18"/>
            </a:endParaRPr>
          </a:p>
          <a:p>
            <a:pPr lvl="0"/>
            <a:endParaRPr lang="pl-PL" sz="3600" b="1" dirty="0">
              <a:solidFill>
                <a:srgbClr val="FF0000"/>
              </a:solidFill>
              <a:latin typeface="Times New Roman" pitchFamily="18"/>
            </a:endParaRPr>
          </a:p>
          <a:p>
            <a:pPr lvl="0"/>
            <a:endParaRPr lang="pl-PL" sz="3600" dirty="0" smtClean="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399776160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641437" y="89604"/>
            <a:ext cx="129522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solidFill>
                  <a:srgbClr val="FFFFFF"/>
                </a:solidFill>
                <a:latin typeface="Lato Bold"/>
                <a:ea typeface="Lato Bold"/>
                <a:cs typeface="Lato Bold"/>
                <a:sym typeface="Lato Bold"/>
              </a:defRPr>
            </a:lvl1pPr>
          </a:lstStyle>
          <a:p>
            <a:pPr lvl="0">
              <a:defRPr>
                <a:solidFill>
                  <a:srgbClr val="000000"/>
                </a:solidFill>
              </a:defRPr>
            </a:pPr>
            <a:r>
              <a:rPr lang="pl-PL" dirty="0" smtClean="0">
                <a:solidFill>
                  <a:srgbClr val="FFFFFF"/>
                </a:solidFill>
              </a:rPr>
              <a:t>Tytuł sekcji</a:t>
            </a:r>
            <a:endParaRPr lang="pl-PL" dirty="0">
              <a:solidFill>
                <a:srgbClr val="FFFFFF"/>
              </a:solidFill>
            </a:endParaRPr>
          </a:p>
        </p:txBody>
      </p:sp>
      <p:sp>
        <p:nvSpPr>
          <p:cNvPr id="41" name="Shape 41"/>
          <p:cNvSpPr/>
          <p:nvPr/>
        </p:nvSpPr>
        <p:spPr>
          <a:xfrm>
            <a:off x="3190032" y="103410"/>
            <a:ext cx="8928992"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800">
                <a:solidFill>
                  <a:srgbClr val="2D3D59"/>
                </a:solidFill>
                <a:latin typeface="Lato Bold"/>
                <a:ea typeface="Lato Bold"/>
                <a:cs typeface="Lato Bold"/>
                <a:sym typeface="Lato Bold"/>
              </a:defRPr>
            </a:lvl1pPr>
          </a:lstStyle>
          <a:p>
            <a:pPr lvl="0">
              <a:defRPr>
                <a:solidFill>
                  <a:srgbClr val="000000"/>
                </a:solidFill>
              </a:defRPr>
            </a:pPr>
            <a:r>
              <a:rPr lang="pl-PL" i="1" dirty="0" smtClean="0">
                <a:solidFill>
                  <a:srgbClr val="003300"/>
                </a:solidFill>
              </a:rPr>
              <a:t>Zmiany w podstawie wymiaru składek – umowy zlecenia.</a:t>
            </a:r>
            <a:endParaRPr lang="pl-PL" dirty="0">
              <a:solidFill>
                <a:srgbClr val="2D3D59"/>
              </a:solidFill>
            </a:endParaRPr>
          </a:p>
        </p:txBody>
      </p:sp>
      <p:sp>
        <p:nvSpPr>
          <p:cNvPr id="2" name="Symbol zastępczy tekstu 1"/>
          <p:cNvSpPr>
            <a:spLocks noGrp="1"/>
          </p:cNvSpPr>
          <p:nvPr>
            <p:ph type="body" idx="1"/>
          </p:nvPr>
        </p:nvSpPr>
        <p:spPr>
          <a:xfrm>
            <a:off x="885776" y="988368"/>
            <a:ext cx="11233248" cy="7272808"/>
          </a:xfrm>
        </p:spPr>
        <p:txBody>
          <a:bodyPr>
            <a:normAutofit/>
          </a:bodyPr>
          <a:lstStyle/>
          <a:p>
            <a:pPr lvl="0"/>
            <a:endParaRPr lang="pl-PL" sz="3600" b="1" dirty="0">
              <a:solidFill>
                <a:srgbClr val="FF0000"/>
              </a:solidFill>
              <a:latin typeface="Times New Roman" pitchFamily="18"/>
            </a:endParaRPr>
          </a:p>
          <a:p>
            <a:pPr lvl="0"/>
            <a:r>
              <a:rPr lang="pl-PL" sz="3600" dirty="0" smtClean="0">
                <a:solidFill>
                  <a:schemeClr val="tx1"/>
                </a:solidFill>
                <a:latin typeface="Baskerville Old Face" panose="02020602080505020303" pitchFamily="18" charset="0"/>
              </a:rPr>
              <a:t>Przykład	</a:t>
            </a:r>
          </a:p>
          <a:p>
            <a:pPr lvl="0" algn="just"/>
            <a:r>
              <a:rPr lang="pl-PL" sz="3600" dirty="0" smtClean="0">
                <a:solidFill>
                  <a:schemeClr val="tx1"/>
                </a:solidFill>
                <a:latin typeface="Baskerville Old Face" panose="02020602080505020303" pitchFamily="18" charset="0"/>
              </a:rPr>
              <a:t>Pan Kowalski wykonuje umowę zlecenia w firmie A                           od 01-01-2016 i osiąga miesięcznie wynagrodzenie w kwocie 1000zł. Dodatkowo wykonuje umowę zlecenia w firmie B i osiąga co miesiąc wynagrodzenie 500zł i w firmie C i osiąga wynagrodzenie 600zł. </a:t>
            </a:r>
          </a:p>
          <a:p>
            <a:pPr lvl="0" algn="just"/>
            <a:endParaRPr lang="pl-PL" sz="3600" dirty="0">
              <a:solidFill>
                <a:schemeClr val="tx1"/>
              </a:solidFill>
              <a:latin typeface="Baskerville Old Face" panose="02020602080505020303" pitchFamily="18" charset="0"/>
            </a:endParaRPr>
          </a:p>
          <a:p>
            <a:pPr lvl="0" algn="just"/>
            <a:r>
              <a:rPr lang="pl-PL" sz="3600" i="1" dirty="0" smtClean="0">
                <a:solidFill>
                  <a:schemeClr val="tx1"/>
                </a:solidFill>
                <a:latin typeface="Baskerville Old Face" panose="02020602080505020303" pitchFamily="18" charset="0"/>
              </a:rPr>
              <a:t>Składki są odprowadzane z wszystkich umów.  </a:t>
            </a:r>
          </a:p>
        </p:txBody>
      </p:sp>
    </p:spTree>
    <p:extLst>
      <p:ext uri="{BB962C8B-B14F-4D97-AF65-F5344CB8AC3E}">
        <p14:creationId xmlns:p14="http://schemas.microsoft.com/office/powerpoint/2010/main" val="344021367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641437" y="89604"/>
            <a:ext cx="129522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solidFill>
                  <a:srgbClr val="FFFFFF"/>
                </a:solidFill>
                <a:latin typeface="Lato Bold"/>
                <a:ea typeface="Lato Bold"/>
                <a:cs typeface="Lato Bold"/>
                <a:sym typeface="Lato Bold"/>
              </a:defRPr>
            </a:lvl1pPr>
          </a:lstStyle>
          <a:p>
            <a:pPr lvl="0">
              <a:defRPr>
                <a:solidFill>
                  <a:srgbClr val="000000"/>
                </a:solidFill>
              </a:defRPr>
            </a:pPr>
            <a:r>
              <a:rPr lang="pl-PL" dirty="0" smtClean="0">
                <a:solidFill>
                  <a:srgbClr val="FFFFFF"/>
                </a:solidFill>
              </a:rPr>
              <a:t>Tytuł sekcji</a:t>
            </a:r>
            <a:endParaRPr lang="pl-PL" dirty="0">
              <a:solidFill>
                <a:srgbClr val="FFFFFF"/>
              </a:solidFill>
            </a:endParaRPr>
          </a:p>
        </p:txBody>
      </p:sp>
      <p:sp>
        <p:nvSpPr>
          <p:cNvPr id="41" name="Shape 41"/>
          <p:cNvSpPr/>
          <p:nvPr/>
        </p:nvSpPr>
        <p:spPr>
          <a:xfrm>
            <a:off x="3190032" y="103410"/>
            <a:ext cx="8928992"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800">
                <a:solidFill>
                  <a:srgbClr val="2D3D59"/>
                </a:solidFill>
                <a:latin typeface="Lato Bold"/>
                <a:ea typeface="Lato Bold"/>
                <a:cs typeface="Lato Bold"/>
                <a:sym typeface="Lato Bold"/>
              </a:defRPr>
            </a:lvl1pPr>
          </a:lstStyle>
          <a:p>
            <a:pPr lvl="0">
              <a:defRPr>
                <a:solidFill>
                  <a:srgbClr val="000000"/>
                </a:solidFill>
              </a:defRPr>
            </a:pPr>
            <a:r>
              <a:rPr lang="pl-PL" i="1" dirty="0" smtClean="0">
                <a:solidFill>
                  <a:srgbClr val="003300"/>
                </a:solidFill>
              </a:rPr>
              <a:t>Zmiany w podstawie wymiaru składek – umowy zlecenia.</a:t>
            </a:r>
            <a:endParaRPr lang="pl-PL" dirty="0">
              <a:solidFill>
                <a:srgbClr val="2D3D59"/>
              </a:solidFill>
            </a:endParaRPr>
          </a:p>
        </p:txBody>
      </p:sp>
      <p:sp>
        <p:nvSpPr>
          <p:cNvPr id="3" name="Prostokąt 2"/>
          <p:cNvSpPr/>
          <p:nvPr/>
        </p:nvSpPr>
        <p:spPr>
          <a:xfrm>
            <a:off x="885776" y="988369"/>
            <a:ext cx="11377264" cy="7294305"/>
          </a:xfrm>
          <a:prstGeom prst="rect">
            <a:avLst/>
          </a:prstGeom>
        </p:spPr>
        <p:txBody>
          <a:bodyPr wrap="square">
            <a:spAutoFit/>
          </a:bodyPr>
          <a:lstStyle/>
          <a:p>
            <a:pPr lvl="0"/>
            <a:r>
              <a:rPr lang="pl-PL" dirty="0">
                <a:solidFill>
                  <a:schemeClr val="tx1"/>
                </a:solidFill>
                <a:latin typeface="Baskerville Old Face" panose="02020602080505020303" pitchFamily="18" charset="0"/>
              </a:rPr>
              <a:t>Przykład	</a:t>
            </a:r>
          </a:p>
          <a:p>
            <a:pPr lvl="0" algn="just"/>
            <a:r>
              <a:rPr lang="pl-PL" dirty="0">
                <a:solidFill>
                  <a:schemeClr val="tx1"/>
                </a:solidFill>
                <a:latin typeface="Baskerville Old Face" panose="02020602080505020303" pitchFamily="18" charset="0"/>
              </a:rPr>
              <a:t>Pan Kowalski wykonuje umowę zlecenia w firmie A </a:t>
            </a:r>
            <a:r>
              <a:rPr lang="pl-PL" dirty="0" smtClean="0">
                <a:solidFill>
                  <a:schemeClr val="tx1"/>
                </a:solidFill>
                <a:latin typeface="Baskerville Old Face" panose="02020602080505020303" pitchFamily="18" charset="0"/>
              </a:rPr>
              <a:t>                                   od </a:t>
            </a:r>
            <a:r>
              <a:rPr lang="pl-PL" dirty="0">
                <a:solidFill>
                  <a:schemeClr val="tx1"/>
                </a:solidFill>
                <a:latin typeface="Baskerville Old Face" panose="02020602080505020303" pitchFamily="18" charset="0"/>
              </a:rPr>
              <a:t>01-01-2016 i osiąga miesięcznie wynagrodzenie w kwocie 1000zł. Dodatkowo wykonuje umowę zlecenia w firmie B i osiąga wynagrodzenie </a:t>
            </a:r>
            <a:r>
              <a:rPr lang="pl-PL" dirty="0" smtClean="0">
                <a:solidFill>
                  <a:schemeClr val="tx1"/>
                </a:solidFill>
                <a:latin typeface="Baskerville Old Face" panose="02020602080505020303" pitchFamily="18" charset="0"/>
              </a:rPr>
              <a:t>900zł </a:t>
            </a:r>
            <a:r>
              <a:rPr lang="pl-PL" dirty="0">
                <a:solidFill>
                  <a:schemeClr val="tx1"/>
                </a:solidFill>
                <a:latin typeface="Baskerville Old Face" panose="02020602080505020303" pitchFamily="18" charset="0"/>
              </a:rPr>
              <a:t>i w firmie C i osiąga wynagrodzenie 600zł. </a:t>
            </a:r>
            <a:endParaRPr lang="pl-PL" dirty="0" smtClean="0">
              <a:solidFill>
                <a:schemeClr val="tx1"/>
              </a:solidFill>
              <a:latin typeface="Baskerville Old Face" panose="02020602080505020303" pitchFamily="18" charset="0"/>
            </a:endParaRPr>
          </a:p>
          <a:p>
            <a:pPr lvl="0" algn="just"/>
            <a:r>
              <a:rPr lang="pl-PL" dirty="0" smtClean="0">
                <a:solidFill>
                  <a:schemeClr val="tx1"/>
                </a:solidFill>
                <a:latin typeface="Baskerville Old Face" panose="02020602080505020303" pitchFamily="18" charset="0"/>
              </a:rPr>
              <a:t>W lutym Pan Kowalski nie otrzymał wynagrodzenia z firmy B.</a:t>
            </a:r>
            <a:endParaRPr lang="pl-PL" dirty="0">
              <a:solidFill>
                <a:schemeClr val="tx1"/>
              </a:solidFill>
              <a:latin typeface="Baskerville Old Face" panose="02020602080505020303" pitchFamily="18" charset="0"/>
            </a:endParaRPr>
          </a:p>
          <a:p>
            <a:pPr lvl="0" algn="just"/>
            <a:endParaRPr lang="pl-PL" dirty="0">
              <a:solidFill>
                <a:schemeClr val="tx1"/>
              </a:solidFill>
              <a:latin typeface="Baskerville Old Face" panose="02020602080505020303" pitchFamily="18" charset="0"/>
            </a:endParaRPr>
          </a:p>
          <a:p>
            <a:pPr lvl="0" algn="just"/>
            <a:r>
              <a:rPr lang="pl-PL" i="1" dirty="0" smtClean="0">
                <a:solidFill>
                  <a:schemeClr val="tx1"/>
                </a:solidFill>
                <a:latin typeface="Baskerville Old Face" panose="02020602080505020303" pitchFamily="18" charset="0"/>
              </a:rPr>
              <a:t>W styczniu składki obowiązkowo są odprowadzone z umowy w firmie A i B. Z firmy C tylko składki zdrowotne.</a:t>
            </a:r>
          </a:p>
          <a:p>
            <a:pPr lvl="0" algn="just"/>
            <a:r>
              <a:rPr lang="pl-PL" i="1" dirty="0" smtClean="0">
                <a:solidFill>
                  <a:schemeClr val="tx1"/>
                </a:solidFill>
                <a:latin typeface="Baskerville Old Face" panose="02020602080505020303" pitchFamily="18" charset="0"/>
              </a:rPr>
              <a:t>W lutym obowiązkowo z firmy A i C . (brak wynagrodzenia z firmy B)</a:t>
            </a:r>
            <a:endParaRPr lang="pl-PL" i="1" dirty="0">
              <a:solidFill>
                <a:schemeClr val="tx1"/>
              </a:solidFill>
              <a:latin typeface="Baskerville Old Face" panose="02020602080505020303" pitchFamily="18" charset="0"/>
            </a:endParaRPr>
          </a:p>
        </p:txBody>
      </p:sp>
      <p:sp>
        <p:nvSpPr>
          <p:cNvPr id="2" name="Symbol zastępczy tekstu 1"/>
          <p:cNvSpPr>
            <a:spLocks noGrp="1"/>
          </p:cNvSpPr>
          <p:nvPr>
            <p:ph type="body" idx="1"/>
          </p:nvPr>
        </p:nvSpPr>
        <p:spPr>
          <a:xfrm>
            <a:off x="885776" y="988368"/>
            <a:ext cx="11233248" cy="7272808"/>
          </a:xfrm>
        </p:spPr>
        <p:txBody>
          <a:bodyPr>
            <a:normAutofit/>
          </a:bodyPr>
          <a:lstStyle/>
          <a:p>
            <a:pPr lvl="0"/>
            <a:endParaRPr lang="pl-PL" sz="3600" b="1" dirty="0">
              <a:solidFill>
                <a:srgbClr val="FF0000"/>
              </a:solidFill>
              <a:latin typeface="Times New Roman" pitchFamily="18"/>
            </a:endParaRPr>
          </a:p>
          <a:p>
            <a:pPr lvl="0"/>
            <a:r>
              <a:rPr lang="pl-PL" sz="3600" dirty="0" smtClean="0">
                <a:solidFill>
                  <a:schemeClr val="tx1"/>
                </a:solidFill>
                <a:latin typeface="Baskerville Old Face" panose="02020602080505020303" pitchFamily="18" charset="0"/>
              </a:rPr>
              <a:t> </a:t>
            </a:r>
          </a:p>
        </p:txBody>
      </p:sp>
    </p:spTree>
    <p:extLst>
      <p:ext uri="{BB962C8B-B14F-4D97-AF65-F5344CB8AC3E}">
        <p14:creationId xmlns:p14="http://schemas.microsoft.com/office/powerpoint/2010/main" val="261776930"/>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641437" y="89604"/>
            <a:ext cx="129522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solidFill>
                  <a:srgbClr val="FFFFFF"/>
                </a:solidFill>
                <a:latin typeface="Lato Bold"/>
                <a:ea typeface="Lato Bold"/>
                <a:cs typeface="Lato Bold"/>
                <a:sym typeface="Lato Bold"/>
              </a:defRPr>
            </a:lvl1pPr>
          </a:lstStyle>
          <a:p>
            <a:pPr lvl="0">
              <a:defRPr>
                <a:solidFill>
                  <a:srgbClr val="000000"/>
                </a:solidFill>
              </a:defRPr>
            </a:pPr>
            <a:r>
              <a:rPr lang="pl-PL" dirty="0" smtClean="0">
                <a:solidFill>
                  <a:srgbClr val="FFFFFF"/>
                </a:solidFill>
              </a:rPr>
              <a:t>Tytuł sekcji</a:t>
            </a:r>
            <a:endParaRPr lang="pl-PL" dirty="0">
              <a:solidFill>
                <a:srgbClr val="FFFFFF"/>
              </a:solidFill>
            </a:endParaRPr>
          </a:p>
        </p:txBody>
      </p:sp>
      <p:sp>
        <p:nvSpPr>
          <p:cNvPr id="41" name="Shape 41"/>
          <p:cNvSpPr/>
          <p:nvPr/>
        </p:nvSpPr>
        <p:spPr>
          <a:xfrm>
            <a:off x="3190032" y="103410"/>
            <a:ext cx="8928992"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800">
                <a:solidFill>
                  <a:srgbClr val="2D3D59"/>
                </a:solidFill>
                <a:latin typeface="Lato Bold"/>
                <a:ea typeface="Lato Bold"/>
                <a:cs typeface="Lato Bold"/>
                <a:sym typeface="Lato Bold"/>
              </a:defRPr>
            </a:lvl1pPr>
          </a:lstStyle>
          <a:p>
            <a:pPr lvl="0">
              <a:defRPr>
                <a:solidFill>
                  <a:srgbClr val="000000"/>
                </a:solidFill>
              </a:defRPr>
            </a:pPr>
            <a:r>
              <a:rPr lang="pl-PL" i="1" dirty="0" smtClean="0">
                <a:solidFill>
                  <a:srgbClr val="003300"/>
                </a:solidFill>
              </a:rPr>
              <a:t>Zmiany w podstawie wymiaru składek – umowy zlecenia.</a:t>
            </a:r>
            <a:endParaRPr lang="pl-PL" dirty="0">
              <a:solidFill>
                <a:srgbClr val="2D3D59"/>
              </a:solidFill>
            </a:endParaRPr>
          </a:p>
        </p:txBody>
      </p:sp>
      <p:sp>
        <p:nvSpPr>
          <p:cNvPr id="2" name="Symbol zastępczy tekstu 1"/>
          <p:cNvSpPr>
            <a:spLocks noGrp="1"/>
          </p:cNvSpPr>
          <p:nvPr>
            <p:ph type="body" idx="1"/>
          </p:nvPr>
        </p:nvSpPr>
        <p:spPr>
          <a:xfrm>
            <a:off x="885776" y="988368"/>
            <a:ext cx="11233248" cy="7272808"/>
          </a:xfrm>
        </p:spPr>
        <p:txBody>
          <a:bodyPr>
            <a:normAutofit/>
          </a:bodyPr>
          <a:lstStyle/>
          <a:p>
            <a:pPr lvl="0"/>
            <a:endParaRPr lang="pl-PL" sz="3600" b="1" dirty="0">
              <a:solidFill>
                <a:srgbClr val="FF0000"/>
              </a:solidFill>
              <a:latin typeface="Times New Roman" pitchFamily="18"/>
            </a:endParaRPr>
          </a:p>
          <a:p>
            <a:r>
              <a:rPr lang="pl-PL" sz="3600" dirty="0" smtClean="0">
                <a:latin typeface="Baskerville Old Face" panose="02020602080505020303" pitchFamily="18" charset="0"/>
              </a:rPr>
              <a:t>Każda </a:t>
            </a:r>
            <a:r>
              <a:rPr lang="pl-PL" sz="3600" dirty="0">
                <a:latin typeface="Baskerville Old Face" panose="02020602080505020303" pitchFamily="18" charset="0"/>
              </a:rPr>
              <a:t>umowa zlecenia albo umowa o świadczenie usług jest odrębnym tytułem do ubezpieczeń emerytalnego i rentowych. Dlatego z każdego tytułu (umowy) zleceniobiorca powinien być zgłoszony do ubezpieczeń społecznych, a także ubezpieczenia zdrowotnego bądź wyłącznie do ubezpieczenia zdrowotnego.</a:t>
            </a:r>
          </a:p>
          <a:p>
            <a:r>
              <a:rPr lang="pl-PL" sz="3600" dirty="0">
                <a:latin typeface="Baskerville Old Face" panose="02020602080505020303" pitchFamily="18" charset="0"/>
              </a:rPr>
              <a:t>Również w przypadku, gdy te umowy są zawarte z tym samym płatnikiem (przedmiot umów jest różny), płatnik z każdej z tych umów powinien zgłosić zleceniobiorcę do ubezpieczeń społecznych lub ubezpieczenia zdrowotnego.</a:t>
            </a:r>
          </a:p>
          <a:p>
            <a:pPr lvl="0"/>
            <a:r>
              <a:rPr lang="pl-PL" sz="3600" dirty="0" smtClean="0">
                <a:solidFill>
                  <a:schemeClr val="tx1"/>
                </a:solidFill>
                <a:latin typeface="Baskerville Old Face" panose="02020602080505020303" pitchFamily="18" charset="0"/>
              </a:rPr>
              <a:t> </a:t>
            </a:r>
          </a:p>
        </p:txBody>
      </p:sp>
    </p:spTree>
    <p:extLst>
      <p:ext uri="{BB962C8B-B14F-4D97-AF65-F5344CB8AC3E}">
        <p14:creationId xmlns:p14="http://schemas.microsoft.com/office/powerpoint/2010/main" val="261776930"/>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641437" y="89604"/>
            <a:ext cx="129522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solidFill>
                  <a:srgbClr val="FFFFFF"/>
                </a:solidFill>
                <a:latin typeface="Lato Bold"/>
                <a:ea typeface="Lato Bold"/>
                <a:cs typeface="Lato Bold"/>
                <a:sym typeface="Lato Bold"/>
              </a:defRPr>
            </a:lvl1pPr>
          </a:lstStyle>
          <a:p>
            <a:pPr lvl="0">
              <a:defRPr>
                <a:solidFill>
                  <a:srgbClr val="000000"/>
                </a:solidFill>
              </a:defRPr>
            </a:pPr>
            <a:r>
              <a:rPr lang="pl-PL" dirty="0" smtClean="0">
                <a:solidFill>
                  <a:srgbClr val="FFFFFF"/>
                </a:solidFill>
              </a:rPr>
              <a:t>Tytuł sekcji</a:t>
            </a:r>
            <a:endParaRPr lang="pl-PL" dirty="0">
              <a:solidFill>
                <a:srgbClr val="FFFFFF"/>
              </a:solidFill>
            </a:endParaRPr>
          </a:p>
        </p:txBody>
      </p:sp>
      <p:sp>
        <p:nvSpPr>
          <p:cNvPr id="41" name="Shape 41"/>
          <p:cNvSpPr/>
          <p:nvPr/>
        </p:nvSpPr>
        <p:spPr>
          <a:xfrm>
            <a:off x="3190032" y="103410"/>
            <a:ext cx="8928992"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800">
                <a:solidFill>
                  <a:srgbClr val="2D3D59"/>
                </a:solidFill>
                <a:latin typeface="Lato Bold"/>
                <a:ea typeface="Lato Bold"/>
                <a:cs typeface="Lato Bold"/>
                <a:sym typeface="Lato Bold"/>
              </a:defRPr>
            </a:lvl1pPr>
          </a:lstStyle>
          <a:p>
            <a:pPr lvl="0">
              <a:defRPr>
                <a:solidFill>
                  <a:srgbClr val="000000"/>
                </a:solidFill>
              </a:defRPr>
            </a:pPr>
            <a:r>
              <a:rPr lang="pl-PL" i="1" dirty="0">
                <a:solidFill>
                  <a:srgbClr val="003300"/>
                </a:solidFill>
              </a:rPr>
              <a:t>Zasady wypełniania, korygowania i składania dokumentów ubezpieczeniowych</a:t>
            </a:r>
            <a:endParaRPr lang="pl-PL" dirty="0">
              <a:solidFill>
                <a:srgbClr val="2D3D59"/>
              </a:solidFill>
            </a:endParaRPr>
          </a:p>
        </p:txBody>
      </p:sp>
      <p:sp>
        <p:nvSpPr>
          <p:cNvPr id="2" name="Symbol zastępczy tekstu 1"/>
          <p:cNvSpPr>
            <a:spLocks noGrp="1"/>
          </p:cNvSpPr>
          <p:nvPr>
            <p:ph type="body" idx="1"/>
          </p:nvPr>
        </p:nvSpPr>
        <p:spPr>
          <a:xfrm>
            <a:off x="885776" y="988368"/>
            <a:ext cx="11233248" cy="7272808"/>
          </a:xfrm>
        </p:spPr>
        <p:txBody>
          <a:bodyPr>
            <a:normAutofit/>
          </a:bodyPr>
          <a:lstStyle/>
          <a:p>
            <a:pPr lvl="0"/>
            <a:endParaRPr lang="pl-PL" sz="3600" b="1" dirty="0" smtClean="0">
              <a:solidFill>
                <a:srgbClr val="FF0000"/>
              </a:solidFill>
              <a:latin typeface="Times New Roman" pitchFamily="18"/>
            </a:endParaRPr>
          </a:p>
          <a:p>
            <a:pPr lvl="0"/>
            <a:endParaRPr lang="pl-PL" sz="3600" b="1" dirty="0">
              <a:solidFill>
                <a:srgbClr val="FF0000"/>
              </a:solidFill>
              <a:latin typeface="Times New Roman" pitchFamily="18"/>
            </a:endParaRPr>
          </a:p>
          <a:p>
            <a:pPr lvl="0"/>
            <a:endParaRPr lang="pl-PL" sz="3600" b="1" dirty="0" smtClean="0">
              <a:solidFill>
                <a:srgbClr val="FF0000"/>
              </a:solidFill>
              <a:latin typeface="Times New Roman" pitchFamily="18"/>
            </a:endParaRPr>
          </a:p>
          <a:p>
            <a:pPr lvl="0"/>
            <a:endParaRPr lang="pl-PL" sz="3600" b="1" dirty="0">
              <a:solidFill>
                <a:srgbClr val="FF0000"/>
              </a:solidFill>
              <a:latin typeface="Times New Roman" pitchFamily="18"/>
            </a:endParaRPr>
          </a:p>
          <a:p>
            <a:pPr lvl="0"/>
            <a:r>
              <a:rPr lang="pl-PL" sz="6000" b="1" dirty="0" smtClean="0">
                <a:solidFill>
                  <a:schemeClr val="accent1">
                    <a:lumMod val="50000"/>
                  </a:schemeClr>
                </a:solidFill>
                <a:latin typeface="Baskerville Old Face" panose="02020602080505020303" pitchFamily="18" charset="0"/>
              </a:rPr>
              <a:t>Dziękuję </a:t>
            </a:r>
            <a:r>
              <a:rPr lang="pl-PL" sz="6000" b="1" dirty="0">
                <a:solidFill>
                  <a:schemeClr val="accent1">
                    <a:lumMod val="50000"/>
                  </a:schemeClr>
                </a:solidFill>
                <a:latin typeface="Baskerville Old Face" panose="02020602080505020303" pitchFamily="18" charset="0"/>
              </a:rPr>
              <a:t>za </a:t>
            </a:r>
            <a:r>
              <a:rPr lang="pl-PL" sz="6000" b="1" dirty="0" smtClean="0">
                <a:solidFill>
                  <a:schemeClr val="accent1">
                    <a:lumMod val="50000"/>
                  </a:schemeClr>
                </a:solidFill>
                <a:latin typeface="Baskerville Old Face" panose="02020602080505020303" pitchFamily="18" charset="0"/>
              </a:rPr>
              <a:t>uwagę</a:t>
            </a:r>
          </a:p>
          <a:p>
            <a:pPr lvl="0"/>
            <a:endParaRPr lang="pl-PL" b="1" dirty="0">
              <a:solidFill>
                <a:schemeClr val="accent1">
                  <a:lumMod val="50000"/>
                </a:schemeClr>
              </a:solidFill>
              <a:latin typeface="Baskerville Old Face" panose="02020602080505020303" pitchFamily="18" charset="0"/>
            </a:endParaRPr>
          </a:p>
          <a:p>
            <a:pPr lvl="0"/>
            <a:endParaRPr lang="pl-PL" b="1" dirty="0" smtClean="0">
              <a:solidFill>
                <a:schemeClr val="accent1">
                  <a:lumMod val="50000"/>
                </a:schemeClr>
              </a:solidFill>
              <a:latin typeface="Baskerville Old Face" panose="02020602080505020303" pitchFamily="18" charset="0"/>
            </a:endParaRPr>
          </a:p>
          <a:p>
            <a:pPr lvl="0"/>
            <a:r>
              <a:rPr lang="pl-PL" sz="3600" b="1" dirty="0" smtClean="0">
                <a:solidFill>
                  <a:schemeClr val="accent1">
                    <a:lumMod val="50000"/>
                  </a:schemeClr>
                </a:solidFill>
                <a:latin typeface="Baskerville Old Face" panose="02020602080505020303" pitchFamily="18" charset="0"/>
              </a:rPr>
              <a:t>Krukowska Wiesława </a:t>
            </a:r>
            <a:endParaRPr lang="pl-PL" sz="3600" b="1" dirty="0">
              <a:solidFill>
                <a:schemeClr val="accent1">
                  <a:lumMod val="50000"/>
                </a:schemeClr>
              </a:solidFill>
              <a:latin typeface="Baskerville Old Face" panose="02020602080505020303" pitchFamily="18" charset="0"/>
            </a:endParaRPr>
          </a:p>
          <a:p>
            <a:endParaRPr lang="pl-PL" sz="3600" dirty="0" smtClean="0"/>
          </a:p>
        </p:txBody>
      </p:sp>
    </p:spTree>
    <p:extLst>
      <p:ext uri="{BB962C8B-B14F-4D97-AF65-F5344CB8AC3E}">
        <p14:creationId xmlns:p14="http://schemas.microsoft.com/office/powerpoint/2010/main" val="124467266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641437" y="89604"/>
            <a:ext cx="129522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solidFill>
                  <a:srgbClr val="FFFFFF"/>
                </a:solidFill>
                <a:latin typeface="Lato Bold"/>
                <a:ea typeface="Lato Bold"/>
                <a:cs typeface="Lato Bold"/>
                <a:sym typeface="Lato Bold"/>
              </a:defRPr>
            </a:lvl1pPr>
          </a:lstStyle>
          <a:p>
            <a:pPr lvl="0">
              <a:defRPr>
                <a:solidFill>
                  <a:srgbClr val="000000"/>
                </a:solidFill>
              </a:defRPr>
            </a:pPr>
            <a:r>
              <a:rPr lang="pl-PL" dirty="0" smtClean="0">
                <a:solidFill>
                  <a:srgbClr val="FFFFFF"/>
                </a:solidFill>
              </a:rPr>
              <a:t>Tytuł sekcji</a:t>
            </a:r>
            <a:endParaRPr lang="pl-PL" dirty="0">
              <a:solidFill>
                <a:srgbClr val="FFFFFF"/>
              </a:solidFill>
            </a:endParaRPr>
          </a:p>
        </p:txBody>
      </p:sp>
      <p:sp>
        <p:nvSpPr>
          <p:cNvPr id="41" name="Shape 41"/>
          <p:cNvSpPr/>
          <p:nvPr/>
        </p:nvSpPr>
        <p:spPr>
          <a:xfrm>
            <a:off x="2829992" y="103410"/>
            <a:ext cx="10162276"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800">
                <a:solidFill>
                  <a:srgbClr val="2D3D59"/>
                </a:solidFill>
                <a:latin typeface="Lato Bold"/>
                <a:ea typeface="Lato Bold"/>
                <a:cs typeface="Lato Bold"/>
                <a:sym typeface="Lato Bold"/>
              </a:defRPr>
            </a:lvl1pPr>
          </a:lstStyle>
          <a:p>
            <a:pPr lvl="0">
              <a:defRPr>
                <a:solidFill>
                  <a:srgbClr val="000000"/>
                </a:solidFill>
              </a:defRPr>
            </a:pPr>
            <a:r>
              <a:rPr lang="pl-PL" dirty="0" err="1" smtClean="0">
                <a:solidFill>
                  <a:srgbClr val="000000"/>
                </a:solidFill>
              </a:rPr>
              <a:t>eZLA</a:t>
            </a:r>
            <a:r>
              <a:rPr lang="pl-PL" dirty="0" smtClean="0">
                <a:solidFill>
                  <a:srgbClr val="000000"/>
                </a:solidFill>
              </a:rPr>
              <a:t> – Elektroniczne zwolnienia lekarskie</a:t>
            </a:r>
            <a:endParaRPr lang="pl-PL" dirty="0">
              <a:solidFill>
                <a:srgbClr val="2D3D59"/>
              </a:solidFill>
            </a:endParaRPr>
          </a:p>
        </p:txBody>
      </p:sp>
      <p:sp>
        <p:nvSpPr>
          <p:cNvPr id="2" name="Symbol zastępczy tekstu 1"/>
          <p:cNvSpPr>
            <a:spLocks noGrp="1"/>
          </p:cNvSpPr>
          <p:nvPr>
            <p:ph type="body" idx="1"/>
          </p:nvPr>
        </p:nvSpPr>
        <p:spPr>
          <a:xfrm>
            <a:off x="885776" y="988368"/>
            <a:ext cx="11233248" cy="7272808"/>
          </a:xfrm>
        </p:spPr>
        <p:txBody>
          <a:bodyPr>
            <a:normAutofit lnSpcReduction="10000"/>
          </a:bodyPr>
          <a:lstStyle/>
          <a:p>
            <a:r>
              <a:rPr lang="pl-PL" sz="3600" dirty="0" smtClean="0">
                <a:latin typeface="Baskerville Old Face" panose="02020602080505020303" pitchFamily="18" charset="0"/>
                <a:cs typeface="Angsana New" panose="02020603050405020304" pitchFamily="18" charset="-34"/>
              </a:rPr>
              <a:t>ZUS udostępnia </a:t>
            </a:r>
            <a:r>
              <a:rPr lang="pl-PL" sz="3600" dirty="0">
                <a:latin typeface="Baskerville Old Face" panose="02020602080505020303" pitchFamily="18" charset="0"/>
                <a:cs typeface="Angsana New" panose="02020603050405020304" pitchFamily="18" charset="-34"/>
              </a:rPr>
              <a:t>bezpłatnie zaświadczenie lekarskie płatnikowi </a:t>
            </a:r>
            <a:r>
              <a:rPr lang="pl-PL" sz="3600" dirty="0" smtClean="0">
                <a:latin typeface="Baskerville Old Face" panose="02020602080505020303" pitchFamily="18" charset="0"/>
                <a:cs typeface="Angsana New" panose="02020603050405020304" pitchFamily="18" charset="-34"/>
              </a:rPr>
              <a:t>składek na </a:t>
            </a:r>
            <a:r>
              <a:rPr lang="pl-PL" sz="3600" dirty="0">
                <a:latin typeface="Baskerville Old Face" panose="02020602080505020303" pitchFamily="18" charset="0"/>
                <a:cs typeface="Angsana New" panose="02020603050405020304" pitchFamily="18" charset="-34"/>
              </a:rPr>
              <a:t>profilu informacyjnym płatnika </a:t>
            </a:r>
            <a:r>
              <a:rPr lang="pl-PL" sz="3600" dirty="0" smtClean="0">
                <a:latin typeface="Baskerville Old Face" panose="02020602080505020303" pitchFamily="18" charset="0"/>
                <a:cs typeface="Angsana New" panose="02020603050405020304" pitchFamily="18" charset="-34"/>
              </a:rPr>
              <a:t>składek nie </a:t>
            </a:r>
            <a:r>
              <a:rPr lang="pl-PL" sz="3600" dirty="0">
                <a:latin typeface="Baskerville Old Face" panose="02020602080505020303" pitchFamily="18" charset="0"/>
                <a:cs typeface="Angsana New" panose="02020603050405020304" pitchFamily="18" charset="-34"/>
              </a:rPr>
              <a:t>później </a:t>
            </a:r>
            <a:r>
              <a:rPr lang="pl-PL" sz="3600" dirty="0" smtClean="0">
                <a:latin typeface="Baskerville Old Face" panose="02020602080505020303" pitchFamily="18" charset="0"/>
                <a:cs typeface="Angsana New" panose="02020603050405020304" pitchFamily="18" charset="-34"/>
              </a:rPr>
              <a:t>niż w </a:t>
            </a:r>
            <a:r>
              <a:rPr lang="pl-PL" sz="3600" dirty="0">
                <a:latin typeface="Baskerville Old Face" panose="02020602080505020303" pitchFamily="18" charset="0"/>
                <a:cs typeface="Angsana New" panose="02020603050405020304" pitchFamily="18" charset="-34"/>
              </a:rPr>
              <a:t>dniu następującym po dniu otrzymania zaświadczenia </a:t>
            </a:r>
            <a:r>
              <a:rPr lang="pl-PL" sz="3600" dirty="0" smtClean="0">
                <a:latin typeface="Baskerville Old Face" panose="02020602080505020303" pitchFamily="18" charset="0"/>
                <a:cs typeface="Angsana New" panose="02020603050405020304" pitchFamily="18" charset="-34"/>
              </a:rPr>
              <a:t>lekarskiego.</a:t>
            </a:r>
          </a:p>
          <a:p>
            <a:r>
              <a:rPr lang="pl-PL" sz="3600" dirty="0" smtClean="0">
                <a:latin typeface="Baskerville Old Face" panose="02020602080505020303" pitchFamily="18" charset="0"/>
                <a:cs typeface="Angsana New" panose="02020603050405020304" pitchFamily="18" charset="-34"/>
              </a:rPr>
              <a:t>Płatnicy składek którzy przekazują </a:t>
            </a:r>
            <a:r>
              <a:rPr lang="pl-PL" sz="3600" dirty="0" smtClean="0">
                <a:latin typeface="Baskerville Old Face" panose="02020602080505020303" pitchFamily="18" charset="0"/>
              </a:rPr>
              <a:t>dokumenty ubezpieczeniowe przez </a:t>
            </a:r>
            <a:r>
              <a:rPr lang="pl-PL" sz="3600" dirty="0">
                <a:latin typeface="Baskerville Old Face" panose="02020602080505020303" pitchFamily="18" charset="0"/>
              </a:rPr>
              <a:t>transmisję danych w formie dokumentu </a:t>
            </a:r>
            <a:r>
              <a:rPr lang="pl-PL" sz="3600" dirty="0" smtClean="0">
                <a:latin typeface="Baskerville Old Face" panose="02020602080505020303" pitchFamily="18" charset="0"/>
              </a:rPr>
              <a:t>elektronicznego są zobowiązani utworzyć profil </a:t>
            </a:r>
            <a:r>
              <a:rPr lang="pl-PL" sz="3600" dirty="0">
                <a:latin typeface="Baskerville Old Face" panose="02020602080505020303" pitchFamily="18" charset="0"/>
              </a:rPr>
              <a:t>informacyjny płatnika </a:t>
            </a:r>
            <a:r>
              <a:rPr lang="pl-PL" sz="3600" dirty="0" smtClean="0">
                <a:latin typeface="Baskerville Old Face" panose="02020602080505020303" pitchFamily="18" charset="0"/>
              </a:rPr>
              <a:t>składek, na który będą otrzymywać elektroniczne zwolnienia lekarskie. </a:t>
            </a:r>
            <a:r>
              <a:rPr lang="pl-PL" sz="3600" dirty="0">
                <a:latin typeface="Baskerville Old Face" panose="02020602080505020303" pitchFamily="18" charset="0"/>
              </a:rPr>
              <a:t>Płatnik składek nieposiadający profilu informacyjnego płatnika składek informuje ubezpieczonego, w formie</a:t>
            </a:r>
          </a:p>
          <a:p>
            <a:r>
              <a:rPr lang="pl-PL" sz="3600" dirty="0">
                <a:latin typeface="Baskerville Old Face" panose="02020602080505020303" pitchFamily="18" charset="0"/>
              </a:rPr>
              <a:t>pisemnej, w pierwszym dniu podlegania ubezpieczeniu chorobowemu, o obowiązku dostarczania mu przez ubezpieczonego wydruku zaświadczenia </a:t>
            </a:r>
            <a:r>
              <a:rPr lang="pl-PL" sz="3600" dirty="0" smtClean="0">
                <a:latin typeface="Baskerville Old Face" panose="02020602080505020303" pitchFamily="18" charset="0"/>
              </a:rPr>
              <a:t>lekarskiego.</a:t>
            </a:r>
            <a:endParaRPr lang="pl-PL" sz="3600" dirty="0" smtClean="0">
              <a:latin typeface="Baskerville Old Face" panose="02020602080505020303" pitchFamily="18" charset="0"/>
              <a:cs typeface="Angsana New" panose="02020603050405020304" pitchFamily="18" charset="-34"/>
            </a:endParaRPr>
          </a:p>
        </p:txBody>
      </p:sp>
    </p:spTree>
    <p:extLst>
      <p:ext uri="{BB962C8B-B14F-4D97-AF65-F5344CB8AC3E}">
        <p14:creationId xmlns:p14="http://schemas.microsoft.com/office/powerpoint/2010/main" val="60593377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641437" y="89604"/>
            <a:ext cx="129522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solidFill>
                  <a:srgbClr val="FFFFFF"/>
                </a:solidFill>
                <a:latin typeface="Lato Bold"/>
                <a:ea typeface="Lato Bold"/>
                <a:cs typeface="Lato Bold"/>
                <a:sym typeface="Lato Bold"/>
              </a:defRPr>
            </a:lvl1pPr>
          </a:lstStyle>
          <a:p>
            <a:pPr lvl="0">
              <a:defRPr>
                <a:solidFill>
                  <a:srgbClr val="000000"/>
                </a:solidFill>
              </a:defRPr>
            </a:pPr>
            <a:r>
              <a:rPr lang="pl-PL" dirty="0" smtClean="0">
                <a:solidFill>
                  <a:srgbClr val="FFFFFF"/>
                </a:solidFill>
              </a:rPr>
              <a:t>Tytuł sekcji</a:t>
            </a:r>
            <a:endParaRPr lang="pl-PL" dirty="0">
              <a:solidFill>
                <a:srgbClr val="FFFFFF"/>
              </a:solidFill>
            </a:endParaRPr>
          </a:p>
        </p:txBody>
      </p:sp>
      <p:sp>
        <p:nvSpPr>
          <p:cNvPr id="41" name="Shape 41"/>
          <p:cNvSpPr/>
          <p:nvPr/>
        </p:nvSpPr>
        <p:spPr>
          <a:xfrm>
            <a:off x="2829992" y="103410"/>
            <a:ext cx="10162276"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800">
                <a:solidFill>
                  <a:srgbClr val="2D3D59"/>
                </a:solidFill>
                <a:latin typeface="Lato Bold"/>
                <a:ea typeface="Lato Bold"/>
                <a:cs typeface="Lato Bold"/>
                <a:sym typeface="Lato Bold"/>
              </a:defRPr>
            </a:lvl1pPr>
          </a:lstStyle>
          <a:p>
            <a:pPr lvl="0">
              <a:defRPr>
                <a:solidFill>
                  <a:srgbClr val="000000"/>
                </a:solidFill>
              </a:defRPr>
            </a:pPr>
            <a:r>
              <a:rPr lang="pl-PL" dirty="0" err="1">
                <a:solidFill>
                  <a:srgbClr val="000000"/>
                </a:solidFill>
              </a:rPr>
              <a:t>eZLA</a:t>
            </a:r>
            <a:r>
              <a:rPr lang="pl-PL" dirty="0">
                <a:solidFill>
                  <a:srgbClr val="000000"/>
                </a:solidFill>
              </a:rPr>
              <a:t> – Elektroniczne zwolnienia lekarskie</a:t>
            </a:r>
            <a:endParaRPr lang="pl-PL" dirty="0"/>
          </a:p>
        </p:txBody>
      </p:sp>
      <p:sp>
        <p:nvSpPr>
          <p:cNvPr id="2" name="Symbol zastępczy tekstu 1"/>
          <p:cNvSpPr>
            <a:spLocks noGrp="1"/>
          </p:cNvSpPr>
          <p:nvPr>
            <p:ph type="body" idx="1"/>
          </p:nvPr>
        </p:nvSpPr>
        <p:spPr>
          <a:xfrm>
            <a:off x="885776" y="988368"/>
            <a:ext cx="11233248" cy="7272808"/>
          </a:xfrm>
        </p:spPr>
        <p:txBody>
          <a:bodyPr>
            <a:noAutofit/>
          </a:bodyPr>
          <a:lstStyle/>
          <a:p>
            <a:r>
              <a:rPr lang="pl-PL" dirty="0" smtClean="0">
                <a:solidFill>
                  <a:schemeClr val="accent1"/>
                </a:solidFill>
                <a:latin typeface="Baskerville Old Face" panose="02020602080505020303" pitchFamily="18" charset="0"/>
              </a:rPr>
              <a:t>KTO MOŻE ZAŁOŻYĆ PROFIL PUE</a:t>
            </a:r>
          </a:p>
          <a:p>
            <a:endParaRPr lang="pl-PL" dirty="0">
              <a:solidFill>
                <a:schemeClr val="accent1"/>
              </a:solidFill>
              <a:latin typeface="Baskerville Old Face" panose="02020602080505020303" pitchFamily="18" charset="0"/>
            </a:endParaRPr>
          </a:p>
          <a:p>
            <a:r>
              <a:rPr lang="pl-PL" dirty="0" smtClean="0">
                <a:latin typeface="Baskerville Old Face" panose="02020602080505020303" pitchFamily="18" charset="0"/>
              </a:rPr>
              <a:t>Profil PUE zakładany </a:t>
            </a:r>
            <a:r>
              <a:rPr lang="pl-PL" dirty="0">
                <a:latin typeface="Baskerville Old Face" panose="02020602080505020303" pitchFamily="18" charset="0"/>
              </a:rPr>
              <a:t>jest </a:t>
            </a:r>
            <a:r>
              <a:rPr lang="pl-PL" dirty="0" smtClean="0">
                <a:latin typeface="Baskerville Old Face" panose="02020602080505020303" pitchFamily="18" charset="0"/>
              </a:rPr>
              <a:t>zawsze dla </a:t>
            </a:r>
            <a:r>
              <a:rPr lang="pl-PL" dirty="0">
                <a:latin typeface="Baskerville Old Face" panose="02020602080505020303" pitchFamily="18" charset="0"/>
              </a:rPr>
              <a:t>osoby fizycznej. </a:t>
            </a:r>
            <a:endParaRPr lang="pl-PL" dirty="0" smtClean="0">
              <a:latin typeface="Baskerville Old Face" panose="02020602080505020303" pitchFamily="18" charset="0"/>
            </a:endParaRPr>
          </a:p>
          <a:p>
            <a:r>
              <a:rPr lang="pl-PL" dirty="0" smtClean="0">
                <a:latin typeface="Baskerville Old Face" panose="02020602080505020303" pitchFamily="18" charset="0"/>
              </a:rPr>
              <a:t>Płatnik </a:t>
            </a:r>
            <a:r>
              <a:rPr lang="pl-PL" dirty="0">
                <a:latin typeface="Baskerville Old Face" panose="02020602080505020303" pitchFamily="18" charset="0"/>
              </a:rPr>
              <a:t>składek będący osobą fizyczną może założyć profil dla siebie lub udzielić pełnomocnictwa innej osobie fizycznej</a:t>
            </a:r>
            <a:r>
              <a:rPr lang="pl-PL" dirty="0" smtClean="0">
                <a:latin typeface="Baskerville Old Face" panose="02020602080505020303" pitchFamily="18" charset="0"/>
              </a:rPr>
              <a:t>.</a:t>
            </a:r>
            <a:r>
              <a:rPr lang="pl-PL" dirty="0">
                <a:latin typeface="Baskerville Old Face" panose="02020602080505020303" pitchFamily="18" charset="0"/>
              </a:rPr>
              <a:t> W takim przypadku profil może być założony i dla płatnika – osoby fizycznej i dla pełnomocnika (osoby fizycznej) lub tylko dla </a:t>
            </a:r>
            <a:r>
              <a:rPr lang="pl-PL" dirty="0" smtClean="0">
                <a:latin typeface="Baskerville Old Face" panose="02020602080505020303" pitchFamily="18" charset="0"/>
              </a:rPr>
              <a:t>pełnomocnika.</a:t>
            </a:r>
          </a:p>
          <a:p>
            <a:endParaRPr lang="pl-PL" dirty="0">
              <a:latin typeface="Baskerville Old Face" panose="02020602080505020303" pitchFamily="18" charset="0"/>
            </a:endParaRPr>
          </a:p>
          <a:p>
            <a:r>
              <a:rPr lang="pl-PL" dirty="0" smtClean="0">
                <a:latin typeface="Baskerville Old Face" panose="02020602080505020303" pitchFamily="18" charset="0"/>
              </a:rPr>
              <a:t> </a:t>
            </a:r>
            <a:r>
              <a:rPr lang="pl-PL" dirty="0">
                <a:latin typeface="Baskerville Old Face" panose="02020602080505020303" pitchFamily="18" charset="0"/>
              </a:rPr>
              <a:t>Płatnik składek będący osobą prawną lub jednostką organizacyjną nieposiadającą osobowości prawnej musi </a:t>
            </a:r>
            <a:r>
              <a:rPr lang="pl-PL" dirty="0" smtClean="0">
                <a:latin typeface="Baskerville Old Face" panose="02020602080505020303" pitchFamily="18" charset="0"/>
              </a:rPr>
              <a:t>działać </a:t>
            </a:r>
            <a:r>
              <a:rPr lang="pl-PL" dirty="0">
                <a:latin typeface="Baskerville Old Face" panose="02020602080505020303" pitchFamily="18" charset="0"/>
              </a:rPr>
              <a:t>przez swoich przedstawicieli ustawowych lub statutowych, ewentualnie udzielić pełnomocnictwa osobie fizycznej, np. swojemu </a:t>
            </a:r>
            <a:r>
              <a:rPr lang="pl-PL" dirty="0" smtClean="0">
                <a:latin typeface="Baskerville Old Face" panose="02020602080505020303" pitchFamily="18" charset="0"/>
              </a:rPr>
              <a:t>pracownikowi lub pracownikowi </a:t>
            </a:r>
            <a:r>
              <a:rPr lang="pl-PL" dirty="0">
                <a:latin typeface="Baskerville Old Face" panose="02020602080505020303" pitchFamily="18" charset="0"/>
              </a:rPr>
              <a:t>biura rachunkowego</a:t>
            </a:r>
            <a:r>
              <a:rPr lang="pl-PL" dirty="0" smtClean="0">
                <a:latin typeface="Baskerville Old Face" panose="02020602080505020303" pitchFamily="18" charset="0"/>
              </a:rPr>
              <a:t>. </a:t>
            </a:r>
            <a:r>
              <a:rPr lang="pl-PL" dirty="0">
                <a:latin typeface="Baskerville Old Face" panose="02020602080505020303" pitchFamily="18" charset="0"/>
              </a:rPr>
              <a:t>W takim przypadku profil będzie miała tylko osoba fizyczna (pracownik), która równocześnie uzyska dostęp do roli </a:t>
            </a:r>
            <a:r>
              <a:rPr lang="pl-PL" dirty="0" smtClean="0">
                <a:latin typeface="Baskerville Old Face" panose="02020602080505020303" pitchFamily="18" charset="0"/>
              </a:rPr>
              <a:t>płatnika.</a:t>
            </a:r>
            <a:endParaRPr lang="pl-PL" dirty="0">
              <a:latin typeface="Baskerville Old Face" panose="02020602080505020303" pitchFamily="18" charset="0"/>
            </a:endParaRPr>
          </a:p>
        </p:txBody>
      </p:sp>
    </p:spTree>
    <p:extLst>
      <p:ext uri="{BB962C8B-B14F-4D97-AF65-F5344CB8AC3E}">
        <p14:creationId xmlns:p14="http://schemas.microsoft.com/office/powerpoint/2010/main" val="301513400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641437" y="89604"/>
            <a:ext cx="129522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solidFill>
                  <a:srgbClr val="FFFFFF"/>
                </a:solidFill>
                <a:latin typeface="Lato Bold"/>
                <a:ea typeface="Lato Bold"/>
                <a:cs typeface="Lato Bold"/>
                <a:sym typeface="Lato Bold"/>
              </a:defRPr>
            </a:lvl1pPr>
          </a:lstStyle>
          <a:p>
            <a:pPr lvl="0">
              <a:defRPr>
                <a:solidFill>
                  <a:srgbClr val="000000"/>
                </a:solidFill>
              </a:defRPr>
            </a:pPr>
            <a:r>
              <a:rPr lang="pl-PL" dirty="0" smtClean="0">
                <a:solidFill>
                  <a:srgbClr val="FFFFFF"/>
                </a:solidFill>
              </a:rPr>
              <a:t>Tytuł sekcji</a:t>
            </a:r>
            <a:endParaRPr lang="pl-PL" dirty="0">
              <a:solidFill>
                <a:srgbClr val="FFFFFF"/>
              </a:solidFill>
            </a:endParaRPr>
          </a:p>
        </p:txBody>
      </p:sp>
      <p:sp>
        <p:nvSpPr>
          <p:cNvPr id="41" name="Shape 41"/>
          <p:cNvSpPr/>
          <p:nvPr/>
        </p:nvSpPr>
        <p:spPr>
          <a:xfrm>
            <a:off x="2829992" y="103410"/>
            <a:ext cx="10162276"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800">
                <a:solidFill>
                  <a:srgbClr val="2D3D59"/>
                </a:solidFill>
                <a:latin typeface="Lato Bold"/>
                <a:ea typeface="Lato Bold"/>
                <a:cs typeface="Lato Bold"/>
                <a:sym typeface="Lato Bold"/>
              </a:defRPr>
            </a:lvl1pPr>
          </a:lstStyle>
          <a:p>
            <a:pPr lvl="0">
              <a:defRPr>
                <a:solidFill>
                  <a:srgbClr val="000000"/>
                </a:solidFill>
              </a:defRPr>
            </a:pPr>
            <a:r>
              <a:rPr lang="pl-PL" dirty="0" err="1">
                <a:solidFill>
                  <a:srgbClr val="000000"/>
                </a:solidFill>
              </a:rPr>
              <a:t>eZLA</a:t>
            </a:r>
            <a:r>
              <a:rPr lang="pl-PL" dirty="0">
                <a:solidFill>
                  <a:srgbClr val="000000"/>
                </a:solidFill>
              </a:rPr>
              <a:t> – Elektroniczne zwolnienia lekarskie</a:t>
            </a:r>
            <a:endParaRPr lang="pl-PL" dirty="0"/>
          </a:p>
        </p:txBody>
      </p:sp>
      <p:sp>
        <p:nvSpPr>
          <p:cNvPr id="2" name="Symbol zastępczy tekstu 1"/>
          <p:cNvSpPr>
            <a:spLocks noGrp="1"/>
          </p:cNvSpPr>
          <p:nvPr>
            <p:ph type="body" idx="1"/>
          </p:nvPr>
        </p:nvSpPr>
        <p:spPr>
          <a:xfrm>
            <a:off x="885776" y="988368"/>
            <a:ext cx="11233248" cy="7272808"/>
          </a:xfrm>
        </p:spPr>
        <p:txBody>
          <a:bodyPr>
            <a:normAutofit/>
          </a:bodyPr>
          <a:lstStyle/>
          <a:p>
            <a:endParaRPr lang="pl-PL" sz="2400" dirty="0" smtClean="0"/>
          </a:p>
          <a:p>
            <a:endParaRPr lang="pl-PL" sz="2400" dirty="0"/>
          </a:p>
          <a:p>
            <a:r>
              <a:rPr lang="pl-PL" sz="3600" dirty="0" smtClean="0">
                <a:latin typeface="Baskerville Old Face" panose="02020602080505020303" pitchFamily="18" charset="0"/>
              </a:rPr>
              <a:t>W celu udzielenia pełnomocnictwa pracownikowi lub pracownikowi biura rachunkowego płatnik musi wypełnić i przesłać do ZUS osobiście, pocztą lub za pośrednictwem PUE upoważnienie dla osoby fizycznej.</a:t>
            </a:r>
          </a:p>
          <a:p>
            <a:r>
              <a:rPr lang="pl-PL" sz="3600" dirty="0" smtClean="0">
                <a:latin typeface="Baskerville Old Face" panose="02020602080505020303" pitchFamily="18" charset="0"/>
              </a:rPr>
              <a:t>W celu udzielenia upoważnienia najlepiej wypełnić przygotowany do tego formularz </a:t>
            </a:r>
            <a:r>
              <a:rPr lang="pl-PL" sz="3600" b="1" dirty="0" smtClean="0">
                <a:solidFill>
                  <a:srgbClr val="00B0F0"/>
                </a:solidFill>
                <a:latin typeface="Baskerville Old Face" panose="02020602080505020303" pitchFamily="18" charset="0"/>
              </a:rPr>
              <a:t>ZUS PEL</a:t>
            </a:r>
            <a:r>
              <a:rPr lang="pl-PL" sz="3600" dirty="0" smtClean="0">
                <a:latin typeface="Baskerville Old Face" panose="02020602080505020303" pitchFamily="18" charset="0"/>
              </a:rPr>
              <a:t>. Formularz jest dostępny na stronie internetowej Zakładu. </a:t>
            </a:r>
          </a:p>
        </p:txBody>
      </p:sp>
    </p:spTree>
    <p:extLst>
      <p:ext uri="{BB962C8B-B14F-4D97-AF65-F5344CB8AC3E}">
        <p14:creationId xmlns:p14="http://schemas.microsoft.com/office/powerpoint/2010/main" val="5319993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641437" y="89604"/>
            <a:ext cx="129522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solidFill>
                  <a:srgbClr val="FFFFFF"/>
                </a:solidFill>
                <a:latin typeface="Lato Bold"/>
                <a:ea typeface="Lato Bold"/>
                <a:cs typeface="Lato Bold"/>
                <a:sym typeface="Lato Bold"/>
              </a:defRPr>
            </a:lvl1pPr>
          </a:lstStyle>
          <a:p>
            <a:pPr lvl="0">
              <a:defRPr>
                <a:solidFill>
                  <a:srgbClr val="000000"/>
                </a:solidFill>
              </a:defRPr>
            </a:pPr>
            <a:r>
              <a:rPr lang="pl-PL" dirty="0" smtClean="0">
                <a:solidFill>
                  <a:srgbClr val="FFFFFF"/>
                </a:solidFill>
              </a:rPr>
              <a:t>Tytuł sekcji</a:t>
            </a:r>
            <a:endParaRPr lang="pl-PL" dirty="0">
              <a:solidFill>
                <a:srgbClr val="FFFFFF"/>
              </a:solidFill>
            </a:endParaRPr>
          </a:p>
        </p:txBody>
      </p:sp>
      <p:sp>
        <p:nvSpPr>
          <p:cNvPr id="41" name="Shape 41"/>
          <p:cNvSpPr/>
          <p:nvPr/>
        </p:nvSpPr>
        <p:spPr>
          <a:xfrm>
            <a:off x="2829992" y="103410"/>
            <a:ext cx="10162276"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800">
                <a:solidFill>
                  <a:srgbClr val="2D3D59"/>
                </a:solidFill>
                <a:latin typeface="Lato Bold"/>
                <a:ea typeface="Lato Bold"/>
                <a:cs typeface="Lato Bold"/>
                <a:sym typeface="Lato Bold"/>
              </a:defRPr>
            </a:lvl1pPr>
          </a:lstStyle>
          <a:p>
            <a:pPr lvl="0">
              <a:defRPr>
                <a:solidFill>
                  <a:srgbClr val="000000"/>
                </a:solidFill>
              </a:defRPr>
            </a:pPr>
            <a:r>
              <a:rPr lang="pl-PL" dirty="0" err="1">
                <a:solidFill>
                  <a:srgbClr val="000000"/>
                </a:solidFill>
              </a:rPr>
              <a:t>eZLA</a:t>
            </a:r>
            <a:r>
              <a:rPr lang="pl-PL" dirty="0">
                <a:solidFill>
                  <a:srgbClr val="000000"/>
                </a:solidFill>
              </a:rPr>
              <a:t> – Elektroniczne zwolnienia lekarskie</a:t>
            </a:r>
            <a:endParaRPr lang="pl-PL" dirty="0"/>
          </a:p>
        </p:txBody>
      </p:sp>
      <p:sp>
        <p:nvSpPr>
          <p:cNvPr id="2" name="Symbol zastępczy tekstu 1"/>
          <p:cNvSpPr>
            <a:spLocks noGrp="1"/>
          </p:cNvSpPr>
          <p:nvPr>
            <p:ph type="body" idx="1"/>
          </p:nvPr>
        </p:nvSpPr>
        <p:spPr>
          <a:xfrm>
            <a:off x="885776" y="988368"/>
            <a:ext cx="11233248" cy="7272808"/>
          </a:xfrm>
        </p:spPr>
        <p:txBody>
          <a:bodyPr>
            <a:normAutofit/>
          </a:bodyPr>
          <a:lstStyle/>
          <a:p>
            <a:r>
              <a:rPr lang="pl-PL" sz="3600" dirty="0" smtClean="0">
                <a:solidFill>
                  <a:schemeClr val="accent1"/>
                </a:solidFill>
                <a:latin typeface="Baskerville Old Face" panose="02020602080505020303" pitchFamily="18" charset="0"/>
              </a:rPr>
              <a:t>Korzyści z wprowadzenia e-ZLA dla płatnika</a:t>
            </a:r>
          </a:p>
          <a:p>
            <a:endParaRPr lang="pl-PL" sz="3600" dirty="0" smtClean="0">
              <a:solidFill>
                <a:schemeClr val="accent1"/>
              </a:solidFill>
              <a:latin typeface="Baskerville Old Face" panose="02020602080505020303" pitchFamily="18" charset="0"/>
            </a:endParaRPr>
          </a:p>
          <a:p>
            <a:pPr marL="571500" indent="-571500">
              <a:buFont typeface="Arial" panose="020B0604020202020204" pitchFamily="34" charset="0"/>
              <a:buChar char="•"/>
            </a:pPr>
            <a:r>
              <a:rPr lang="pl-PL" sz="3600" dirty="0">
                <a:latin typeface="Baskerville Old Face" panose="02020602080505020303" pitchFamily="18" charset="0"/>
              </a:rPr>
              <a:t>szybka informacja o zwolnieniu wystawionym pracownikowi</a:t>
            </a:r>
          </a:p>
          <a:p>
            <a:pPr marL="571500" indent="-571500">
              <a:buFont typeface="Arial" panose="020B0604020202020204" pitchFamily="34" charset="0"/>
              <a:buChar char="•"/>
            </a:pPr>
            <a:r>
              <a:rPr lang="pl-PL" sz="3600" dirty="0">
                <a:latin typeface="Baskerville Old Face" panose="02020602080505020303" pitchFamily="18" charset="0"/>
              </a:rPr>
              <a:t>możliwość kontroli poprawności wykorzystywania zwolnienia lekarskiego przez pracownika dla krótkich zwolnień</a:t>
            </a:r>
          </a:p>
          <a:p>
            <a:pPr marL="571500" indent="-571500">
              <a:buFont typeface="Arial" panose="020B0604020202020204" pitchFamily="34" charset="0"/>
              <a:buChar char="•"/>
            </a:pPr>
            <a:r>
              <a:rPr lang="pl-PL" sz="3600" dirty="0">
                <a:latin typeface="Baskerville Old Face" panose="02020602080505020303" pitchFamily="18" charset="0"/>
              </a:rPr>
              <a:t>brak konieczności sprawdzania, czy pracownik dostarczył zwolnienie w terminie </a:t>
            </a:r>
            <a:r>
              <a:rPr lang="pl-PL" sz="3600" dirty="0" smtClean="0">
                <a:latin typeface="Baskerville Old Face" panose="02020602080505020303" pitchFamily="18" charset="0"/>
              </a:rPr>
              <a:t>7 </a:t>
            </a:r>
            <a:r>
              <a:rPr lang="pl-PL" sz="3600" dirty="0">
                <a:latin typeface="Baskerville Old Face" panose="02020602080505020303" pitchFamily="18" charset="0"/>
              </a:rPr>
              <a:t>dni od jego otrzymania </a:t>
            </a:r>
          </a:p>
          <a:p>
            <a:pPr marL="571500" indent="-571500">
              <a:buFont typeface="Arial" panose="020B0604020202020204" pitchFamily="34" charset="0"/>
              <a:buChar char="•"/>
            </a:pPr>
            <a:r>
              <a:rPr lang="pl-PL" sz="3600" dirty="0">
                <a:latin typeface="Baskerville Old Face" panose="02020602080505020303" pitchFamily="18" charset="0"/>
              </a:rPr>
              <a:t>stały dostęp do zwolnień lekarskich pracowników i możliwość eksportu zwolnień</a:t>
            </a:r>
          </a:p>
          <a:p>
            <a:pPr marL="571500" indent="-571500">
              <a:buFont typeface="Wingdings" panose="05000000000000000000" pitchFamily="2" charset="2"/>
              <a:buChar char="v"/>
            </a:pPr>
            <a:endParaRPr lang="pl-PL" sz="3600" dirty="0" smtClean="0"/>
          </a:p>
        </p:txBody>
      </p:sp>
    </p:spTree>
    <p:extLst>
      <p:ext uri="{BB962C8B-B14F-4D97-AF65-F5344CB8AC3E}">
        <p14:creationId xmlns:p14="http://schemas.microsoft.com/office/powerpoint/2010/main" val="257922422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641437" y="89604"/>
            <a:ext cx="129522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solidFill>
                  <a:srgbClr val="FFFFFF"/>
                </a:solidFill>
                <a:latin typeface="Lato Bold"/>
                <a:ea typeface="Lato Bold"/>
                <a:cs typeface="Lato Bold"/>
                <a:sym typeface="Lato Bold"/>
              </a:defRPr>
            </a:lvl1pPr>
          </a:lstStyle>
          <a:p>
            <a:pPr lvl="0">
              <a:defRPr>
                <a:solidFill>
                  <a:srgbClr val="000000"/>
                </a:solidFill>
              </a:defRPr>
            </a:pPr>
            <a:r>
              <a:rPr lang="pl-PL" dirty="0" smtClean="0">
                <a:solidFill>
                  <a:srgbClr val="FFFFFF"/>
                </a:solidFill>
              </a:rPr>
              <a:t>Tytuł sekcji</a:t>
            </a:r>
            <a:endParaRPr lang="pl-PL" dirty="0">
              <a:solidFill>
                <a:srgbClr val="FFFFFF"/>
              </a:solidFill>
            </a:endParaRPr>
          </a:p>
        </p:txBody>
      </p:sp>
      <p:sp>
        <p:nvSpPr>
          <p:cNvPr id="41" name="Shape 41"/>
          <p:cNvSpPr/>
          <p:nvPr/>
        </p:nvSpPr>
        <p:spPr>
          <a:xfrm>
            <a:off x="2829992" y="103410"/>
            <a:ext cx="10162276"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800">
                <a:solidFill>
                  <a:srgbClr val="2D3D59"/>
                </a:solidFill>
                <a:latin typeface="Lato Bold"/>
                <a:ea typeface="Lato Bold"/>
                <a:cs typeface="Lato Bold"/>
                <a:sym typeface="Lato Bold"/>
              </a:defRPr>
            </a:lvl1pPr>
          </a:lstStyle>
          <a:p>
            <a:pPr lvl="0">
              <a:defRPr>
                <a:solidFill>
                  <a:srgbClr val="000000"/>
                </a:solidFill>
              </a:defRPr>
            </a:pPr>
            <a:r>
              <a:rPr lang="pl-PL" dirty="0" err="1" smtClean="0">
                <a:solidFill>
                  <a:srgbClr val="000000"/>
                </a:solidFill>
              </a:rPr>
              <a:t>eZLA</a:t>
            </a:r>
            <a:r>
              <a:rPr lang="pl-PL" dirty="0" smtClean="0">
                <a:solidFill>
                  <a:srgbClr val="000000"/>
                </a:solidFill>
              </a:rPr>
              <a:t> – Elektroniczne zwolnienia lekarskie</a:t>
            </a:r>
            <a:endParaRPr lang="pl-PL" dirty="0">
              <a:solidFill>
                <a:srgbClr val="2D3D59"/>
              </a:solidFill>
            </a:endParaRPr>
          </a:p>
        </p:txBody>
      </p:sp>
      <p:sp>
        <p:nvSpPr>
          <p:cNvPr id="2" name="Symbol zastępczy tekstu 1"/>
          <p:cNvSpPr>
            <a:spLocks noGrp="1"/>
          </p:cNvSpPr>
          <p:nvPr>
            <p:ph type="body" idx="1"/>
          </p:nvPr>
        </p:nvSpPr>
        <p:spPr>
          <a:xfrm>
            <a:off x="885776" y="988368"/>
            <a:ext cx="11233248" cy="7272808"/>
          </a:xfrm>
        </p:spPr>
        <p:txBody>
          <a:bodyPr>
            <a:normAutofit/>
          </a:bodyPr>
          <a:lstStyle/>
          <a:p>
            <a:endParaRPr lang="pl-PL" sz="3600" dirty="0" smtClean="0">
              <a:solidFill>
                <a:schemeClr val="accent1"/>
              </a:solidFill>
              <a:latin typeface="Baskerville Old Face" panose="02020602080505020303" pitchFamily="18" charset="0"/>
            </a:endParaRPr>
          </a:p>
          <a:p>
            <a:r>
              <a:rPr lang="pl-PL" sz="3600" dirty="0" smtClean="0">
                <a:solidFill>
                  <a:schemeClr val="accent1"/>
                </a:solidFill>
                <a:latin typeface="Baskerville Old Face" panose="02020602080505020303" pitchFamily="18" charset="0"/>
              </a:rPr>
              <a:t>Korzyści </a:t>
            </a:r>
            <a:r>
              <a:rPr lang="pl-PL" sz="3600" dirty="0">
                <a:solidFill>
                  <a:schemeClr val="accent1"/>
                </a:solidFill>
                <a:latin typeface="Baskerville Old Face" panose="02020602080505020303" pitchFamily="18" charset="0"/>
              </a:rPr>
              <a:t>z wprowadzenia e-ZLA </a:t>
            </a:r>
            <a:r>
              <a:rPr lang="pl-PL" sz="3600" dirty="0" smtClean="0">
                <a:solidFill>
                  <a:schemeClr val="accent1"/>
                </a:solidFill>
                <a:latin typeface="Baskerville Old Face" panose="02020602080505020303" pitchFamily="18" charset="0"/>
              </a:rPr>
              <a:t>dla ubezpieczonego </a:t>
            </a:r>
          </a:p>
          <a:p>
            <a:endParaRPr lang="pl-PL" sz="3600" dirty="0">
              <a:solidFill>
                <a:schemeClr val="accent1"/>
              </a:solidFill>
              <a:latin typeface="Baskerville Old Face" panose="02020602080505020303" pitchFamily="18" charset="0"/>
            </a:endParaRPr>
          </a:p>
          <a:p>
            <a:pPr marL="571500" indent="-571500">
              <a:buFont typeface="Arial" panose="020B0604020202020204" pitchFamily="34" charset="0"/>
              <a:buChar char="•"/>
            </a:pPr>
            <a:r>
              <a:rPr lang="pl-PL" sz="3600" dirty="0" smtClean="0">
                <a:latin typeface="Baskerville Old Face" panose="02020602080505020303" pitchFamily="18" charset="0"/>
              </a:rPr>
              <a:t>brak </a:t>
            </a:r>
            <a:r>
              <a:rPr lang="pl-PL" sz="3600" dirty="0">
                <a:latin typeface="Baskerville Old Face" panose="02020602080505020303" pitchFamily="18" charset="0"/>
              </a:rPr>
              <a:t>konieczności dostarczania zwolnienia pracodawcy (w przypadku pracowników) albo  do ZUS (m.in. w przypadku osób prowadzących działalność gospodarczą)</a:t>
            </a:r>
          </a:p>
          <a:p>
            <a:pPr marL="571500" indent="-571500">
              <a:buFont typeface="Arial" panose="020B0604020202020204" pitchFamily="34" charset="0"/>
              <a:buChar char="•"/>
            </a:pPr>
            <a:r>
              <a:rPr lang="pl-PL" sz="3600" dirty="0">
                <a:latin typeface="Baskerville Old Face" panose="02020602080505020303" pitchFamily="18" charset="0"/>
              </a:rPr>
              <a:t>brak konieczności pilnowania terminu 7 dni na dostarczenie zwolnienia oraz brak ryzyka ewentualnego obniżenia zasiłku chorobowego czy opiekuńczego z powodu przekroczenia tego terminu</a:t>
            </a:r>
          </a:p>
          <a:p>
            <a:endParaRPr lang="pl-PL" sz="3600" dirty="0" smtClean="0">
              <a:latin typeface="Baskerville Old Face" panose="02020602080505020303" pitchFamily="18" charset="0"/>
            </a:endParaRPr>
          </a:p>
        </p:txBody>
      </p:sp>
    </p:spTree>
    <p:extLst>
      <p:ext uri="{BB962C8B-B14F-4D97-AF65-F5344CB8AC3E}">
        <p14:creationId xmlns:p14="http://schemas.microsoft.com/office/powerpoint/2010/main" val="41631123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641437" y="89604"/>
            <a:ext cx="129522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solidFill>
                  <a:srgbClr val="FFFFFF"/>
                </a:solidFill>
                <a:latin typeface="Lato Bold"/>
                <a:ea typeface="Lato Bold"/>
                <a:cs typeface="Lato Bold"/>
                <a:sym typeface="Lato Bold"/>
              </a:defRPr>
            </a:lvl1pPr>
          </a:lstStyle>
          <a:p>
            <a:pPr lvl="0">
              <a:defRPr>
                <a:solidFill>
                  <a:srgbClr val="000000"/>
                </a:solidFill>
              </a:defRPr>
            </a:pPr>
            <a:r>
              <a:rPr lang="pl-PL" dirty="0" smtClean="0">
                <a:solidFill>
                  <a:srgbClr val="FFFFFF"/>
                </a:solidFill>
              </a:rPr>
              <a:t>Tytuł sekcji</a:t>
            </a:r>
            <a:endParaRPr lang="pl-PL" dirty="0">
              <a:solidFill>
                <a:srgbClr val="FFFFFF"/>
              </a:solidFill>
            </a:endParaRPr>
          </a:p>
        </p:txBody>
      </p:sp>
      <p:sp>
        <p:nvSpPr>
          <p:cNvPr id="41" name="Shape 41"/>
          <p:cNvSpPr/>
          <p:nvPr/>
        </p:nvSpPr>
        <p:spPr>
          <a:xfrm>
            <a:off x="2829992" y="103410"/>
            <a:ext cx="10162276"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800">
                <a:solidFill>
                  <a:srgbClr val="2D3D59"/>
                </a:solidFill>
                <a:latin typeface="Lato Bold"/>
                <a:ea typeface="Lato Bold"/>
                <a:cs typeface="Lato Bold"/>
                <a:sym typeface="Lato Bold"/>
              </a:defRPr>
            </a:lvl1pPr>
          </a:lstStyle>
          <a:p>
            <a:pPr lvl="0">
              <a:defRPr>
                <a:solidFill>
                  <a:srgbClr val="000000"/>
                </a:solidFill>
              </a:defRPr>
            </a:pPr>
            <a:r>
              <a:rPr lang="pl-PL" dirty="0" err="1">
                <a:solidFill>
                  <a:srgbClr val="000000"/>
                </a:solidFill>
              </a:rPr>
              <a:t>eZLA</a:t>
            </a:r>
            <a:r>
              <a:rPr lang="pl-PL" dirty="0">
                <a:solidFill>
                  <a:srgbClr val="000000"/>
                </a:solidFill>
              </a:rPr>
              <a:t> – Elektroniczne zwolnienia lekarskie</a:t>
            </a:r>
            <a:endParaRPr lang="pl-PL" dirty="0"/>
          </a:p>
        </p:txBody>
      </p:sp>
      <p:sp>
        <p:nvSpPr>
          <p:cNvPr id="2" name="Symbol zastępczy tekstu 1"/>
          <p:cNvSpPr>
            <a:spLocks noGrp="1"/>
          </p:cNvSpPr>
          <p:nvPr>
            <p:ph type="body" idx="1"/>
          </p:nvPr>
        </p:nvSpPr>
        <p:spPr>
          <a:xfrm>
            <a:off x="885776" y="988368"/>
            <a:ext cx="11233248" cy="7272808"/>
          </a:xfrm>
        </p:spPr>
        <p:txBody>
          <a:bodyPr>
            <a:normAutofit fontScale="92500" lnSpcReduction="10000"/>
          </a:bodyPr>
          <a:lstStyle/>
          <a:p>
            <a:r>
              <a:rPr lang="pl-PL" sz="3600" dirty="0" smtClean="0">
                <a:solidFill>
                  <a:schemeClr val="accent1"/>
                </a:solidFill>
                <a:latin typeface="Baskerville Old Face" panose="02020602080505020303" pitchFamily="18" charset="0"/>
              </a:rPr>
              <a:t>ZWOLNIENIA LEKARSKIE – E-ZLA NA PUE</a:t>
            </a:r>
          </a:p>
          <a:p>
            <a:r>
              <a:rPr lang="pl-PL" sz="3600" dirty="0" smtClean="0">
                <a:latin typeface="Baskerville Old Face" panose="02020602080505020303" pitchFamily="18" charset="0"/>
              </a:rPr>
              <a:t>Jako płatnik i jako ubezpieczony możesz sprawdzić czy lekarz przesłał do płatnika składek i ZUS zwolnienie lekarskie.</a:t>
            </a:r>
          </a:p>
          <a:p>
            <a:endParaRPr lang="pl-PL" sz="3600" dirty="0" smtClean="0">
              <a:latin typeface="Baskerville Old Face" panose="02020602080505020303" pitchFamily="18" charset="0"/>
            </a:endParaRPr>
          </a:p>
          <a:p>
            <a:r>
              <a:rPr lang="pl-PL" sz="3600" dirty="0" smtClean="0">
                <a:latin typeface="Baskerville Old Face" panose="02020602080505020303" pitchFamily="18" charset="0"/>
              </a:rPr>
              <a:t>Informacje na temat zwolnień lekarskich znajdują się na Platformie Usług Elektronicznych.</a:t>
            </a:r>
          </a:p>
          <a:p>
            <a:r>
              <a:rPr lang="pl-PL" sz="3600" dirty="0" smtClean="0">
                <a:latin typeface="Baskerville Old Face" panose="02020602080505020303" pitchFamily="18" charset="0"/>
              </a:rPr>
              <a:t>W celu sprawdzenia czy e-ZLA zostało wysłane do ZUS nie jest potrzebny podpis kwalifikowany.</a:t>
            </a:r>
          </a:p>
          <a:p>
            <a:r>
              <a:rPr lang="pl-PL" sz="3600" dirty="0" smtClean="0">
                <a:latin typeface="Baskerville Old Face" panose="02020602080505020303" pitchFamily="18" charset="0"/>
              </a:rPr>
              <a:t>Gdzie znajdziemy informację o </a:t>
            </a:r>
            <a:r>
              <a:rPr lang="pl-PL" sz="3600" dirty="0" smtClean="0">
                <a:latin typeface="Baskerville Old Face" panose="02020602080505020303" pitchFamily="18" charset="0"/>
              </a:rPr>
              <a:t>e-ZLA</a:t>
            </a:r>
          </a:p>
          <a:p>
            <a:endParaRPr lang="pl-PL" sz="3600" dirty="0" smtClean="0">
              <a:latin typeface="Baskerville Old Face" panose="02020602080505020303" pitchFamily="18" charset="0"/>
            </a:endParaRPr>
          </a:p>
          <a:p>
            <a:pPr marL="742950" lvl="0" indent="-742950">
              <a:buFont typeface="+mj-lt"/>
              <a:buAutoNum type="arabicParenR"/>
            </a:pPr>
            <a:r>
              <a:rPr lang="pl-PL" sz="3600" dirty="0" smtClean="0">
                <a:latin typeface="Baskerville Old Face" panose="02020602080505020303" pitchFamily="18" charset="0"/>
              </a:rPr>
              <a:t>W </a:t>
            </a:r>
            <a:r>
              <a:rPr lang="pl-PL" sz="3600" dirty="0">
                <a:latin typeface="Baskerville Old Face" panose="02020602080505020303" pitchFamily="18" charset="0"/>
              </a:rPr>
              <a:t>widoku Dokumenty i wiadomości, w zakładce </a:t>
            </a:r>
            <a:r>
              <a:rPr lang="pl-PL" sz="3600" i="1" dirty="0">
                <a:latin typeface="Baskerville Old Face" panose="02020602080505020303" pitchFamily="18" charset="0"/>
              </a:rPr>
              <a:t>Zaświadczenia lekarskie </a:t>
            </a:r>
            <a:r>
              <a:rPr lang="pl-PL" sz="3600" dirty="0">
                <a:latin typeface="Baskerville Old Face" panose="02020602080505020303" pitchFamily="18" charset="0"/>
              </a:rPr>
              <a:t>prezentowane są dokumenty zaświadczeń lekarskich ubezpieczonych płatnika składek wysłane na jego profil przy wystawianiu zaświadczenia przez PUE. Dokumenty są widoczne w tej tabeli jeszcze przed przetworzeniem w KSI.  </a:t>
            </a:r>
          </a:p>
          <a:p>
            <a:endParaRPr lang="pl-PL" sz="3600" dirty="0" smtClean="0">
              <a:latin typeface="Baskerville Old Face" panose="02020602080505020303" pitchFamily="18" charset="0"/>
            </a:endParaRPr>
          </a:p>
        </p:txBody>
      </p:sp>
    </p:spTree>
    <p:extLst>
      <p:ext uri="{BB962C8B-B14F-4D97-AF65-F5344CB8AC3E}">
        <p14:creationId xmlns:p14="http://schemas.microsoft.com/office/powerpoint/2010/main" val="296074245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641437" y="89604"/>
            <a:ext cx="129522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solidFill>
                  <a:srgbClr val="FFFFFF"/>
                </a:solidFill>
                <a:latin typeface="Lato Bold"/>
                <a:ea typeface="Lato Bold"/>
                <a:cs typeface="Lato Bold"/>
                <a:sym typeface="Lato Bold"/>
              </a:defRPr>
            </a:lvl1pPr>
          </a:lstStyle>
          <a:p>
            <a:pPr lvl="0">
              <a:defRPr>
                <a:solidFill>
                  <a:srgbClr val="000000"/>
                </a:solidFill>
              </a:defRPr>
            </a:pPr>
            <a:r>
              <a:rPr lang="pl-PL" dirty="0" smtClean="0">
                <a:solidFill>
                  <a:srgbClr val="FFFFFF"/>
                </a:solidFill>
              </a:rPr>
              <a:t>Tytuł sekcji</a:t>
            </a:r>
            <a:endParaRPr lang="pl-PL" dirty="0">
              <a:solidFill>
                <a:srgbClr val="FFFFFF"/>
              </a:solidFill>
            </a:endParaRPr>
          </a:p>
        </p:txBody>
      </p:sp>
      <p:sp>
        <p:nvSpPr>
          <p:cNvPr id="41" name="Shape 41"/>
          <p:cNvSpPr/>
          <p:nvPr/>
        </p:nvSpPr>
        <p:spPr>
          <a:xfrm>
            <a:off x="2829992" y="103410"/>
            <a:ext cx="10162276"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800">
                <a:solidFill>
                  <a:srgbClr val="2D3D59"/>
                </a:solidFill>
                <a:latin typeface="Lato Bold"/>
                <a:ea typeface="Lato Bold"/>
                <a:cs typeface="Lato Bold"/>
                <a:sym typeface="Lato Bold"/>
              </a:defRPr>
            </a:lvl1pPr>
          </a:lstStyle>
          <a:p>
            <a:pPr lvl="0">
              <a:defRPr>
                <a:solidFill>
                  <a:srgbClr val="000000"/>
                </a:solidFill>
              </a:defRPr>
            </a:pPr>
            <a:r>
              <a:rPr lang="pl-PL" dirty="0" err="1">
                <a:solidFill>
                  <a:srgbClr val="000000"/>
                </a:solidFill>
              </a:rPr>
              <a:t>eZLA</a:t>
            </a:r>
            <a:r>
              <a:rPr lang="pl-PL" dirty="0">
                <a:solidFill>
                  <a:srgbClr val="000000"/>
                </a:solidFill>
              </a:rPr>
              <a:t> – Elektroniczne zwolnienia lekarskie</a:t>
            </a:r>
            <a:endParaRPr lang="pl-PL" dirty="0"/>
          </a:p>
        </p:txBody>
      </p:sp>
      <p:sp>
        <p:nvSpPr>
          <p:cNvPr id="2" name="Symbol zastępczy tekstu 1"/>
          <p:cNvSpPr>
            <a:spLocks noGrp="1"/>
          </p:cNvSpPr>
          <p:nvPr>
            <p:ph type="body" idx="1"/>
          </p:nvPr>
        </p:nvSpPr>
        <p:spPr>
          <a:xfrm>
            <a:off x="885776" y="988368"/>
            <a:ext cx="11233248" cy="7272808"/>
          </a:xfrm>
        </p:spPr>
        <p:txBody>
          <a:bodyPr>
            <a:noAutofit/>
          </a:bodyPr>
          <a:lstStyle/>
          <a:p>
            <a:pPr marL="742950" lvl="0" indent="-742950">
              <a:buFont typeface="+mj-lt"/>
              <a:buAutoNum type="arabicParenR"/>
            </a:pPr>
            <a:endParaRPr lang="pl-PL" sz="3000" dirty="0" smtClean="0">
              <a:latin typeface="Baskerville Old Face" panose="02020602080505020303" pitchFamily="18" charset="0"/>
            </a:endParaRPr>
          </a:p>
          <a:p>
            <a:pPr marL="742950" lvl="0" indent="-742950">
              <a:buFont typeface="+mj-lt"/>
              <a:buAutoNum type="arabicParenR"/>
            </a:pPr>
            <a:endParaRPr lang="pl-PL" sz="3000" dirty="0" smtClean="0">
              <a:latin typeface="Baskerville Old Face" panose="02020602080505020303" pitchFamily="18" charset="0"/>
            </a:endParaRPr>
          </a:p>
          <a:p>
            <a:pPr marL="514350" lvl="0" indent="-514350">
              <a:buFont typeface="+mj-lt"/>
              <a:buAutoNum type="arabicParenR" startAt="2"/>
            </a:pPr>
            <a:r>
              <a:rPr lang="pl-PL" sz="3000" dirty="0" smtClean="0">
                <a:latin typeface="Baskerville Old Face" panose="02020602080505020303" pitchFamily="18" charset="0"/>
              </a:rPr>
              <a:t>W </a:t>
            </a:r>
            <a:r>
              <a:rPr lang="pl-PL" sz="3000" dirty="0">
                <a:latin typeface="Baskerville Old Face" panose="02020602080505020303" pitchFamily="18" charset="0"/>
              </a:rPr>
              <a:t>Panelu Płatnika, w zakładce </a:t>
            </a:r>
            <a:r>
              <a:rPr lang="pl-PL" sz="3000" i="1" dirty="0">
                <a:latin typeface="Baskerville Old Face" panose="02020602080505020303" pitchFamily="18" charset="0"/>
              </a:rPr>
              <a:t>Zaświadczenia lekarskie  </a:t>
            </a:r>
            <a:r>
              <a:rPr lang="pl-PL" sz="3000" dirty="0">
                <a:latin typeface="Baskerville Old Face" panose="02020602080505020303" pitchFamily="18" charset="0"/>
              </a:rPr>
              <a:t>widoczne są zwolnienia lekarskie dla ubezpieczonych płatnika po ich przetworzeniu w KSI. W widoku dostępne są dla płatnika funkcje:  Szczegóły ZUS ZLA, Szczegóły ZUS ZLA/K, Eksportuj,  Złóż wniosek o kontrolę zaświadczenia, Wystaw zaświadczenie płatnika składek </a:t>
            </a:r>
            <a:r>
              <a:rPr lang="pl-PL" sz="3000" dirty="0" smtClean="0">
                <a:latin typeface="Baskerville Old Face" panose="02020602080505020303" pitchFamily="18" charset="0"/>
              </a:rPr>
              <a:t>                          (</a:t>
            </a:r>
            <a:r>
              <a:rPr lang="pl-PL" sz="3000" dirty="0">
                <a:latin typeface="Baskerville Old Face" panose="02020602080505020303" pitchFamily="18" charset="0"/>
              </a:rPr>
              <a:t>Z-3, Z-3a, Z-3b). Tutaj znajduje się również informacja czy dane zwolnienie lekarskie jest anulowane przez </a:t>
            </a:r>
            <a:r>
              <a:rPr lang="pl-PL" sz="3000" dirty="0" smtClean="0">
                <a:latin typeface="Baskerville Old Face" panose="02020602080505020303" pitchFamily="18" charset="0"/>
              </a:rPr>
              <a:t>lekarza</a:t>
            </a:r>
            <a:r>
              <a:rPr lang="pl-PL" sz="3000" dirty="0" smtClean="0">
                <a:latin typeface="Baskerville Old Face" panose="02020602080505020303" pitchFamily="18" charset="0"/>
              </a:rPr>
              <a:t>.</a:t>
            </a:r>
          </a:p>
          <a:p>
            <a:pPr lvl="0"/>
            <a:endParaRPr lang="pl-PL" sz="3000" dirty="0" smtClean="0">
              <a:latin typeface="Baskerville Old Face" panose="02020602080505020303" pitchFamily="18" charset="0"/>
            </a:endParaRPr>
          </a:p>
          <a:p>
            <a:pPr marL="514350" lvl="0" indent="-514350">
              <a:buFont typeface="+mj-lt"/>
              <a:buAutoNum type="arabicParenR" startAt="3"/>
              <a:defRPr sz="1800"/>
            </a:pPr>
            <a:r>
              <a:rPr lang="pl-PL" sz="3000" dirty="0" smtClean="0">
                <a:latin typeface="Baskerville Old Face" panose="02020602080505020303" pitchFamily="18" charset="0"/>
              </a:rPr>
              <a:t>W </a:t>
            </a:r>
            <a:r>
              <a:rPr lang="pl-PL" sz="3000" dirty="0">
                <a:latin typeface="Baskerville Old Face" panose="02020602080505020303" pitchFamily="18" charset="0"/>
              </a:rPr>
              <a:t>aplikacji </a:t>
            </a:r>
            <a:r>
              <a:rPr lang="pl-PL" sz="3000" dirty="0" err="1">
                <a:latin typeface="Baskerville Old Face" panose="02020602080505020303" pitchFamily="18" charset="0"/>
              </a:rPr>
              <a:t>ePłatnik</a:t>
            </a:r>
            <a:r>
              <a:rPr lang="pl-PL" sz="3000" dirty="0">
                <a:latin typeface="Baskerville Old Face" panose="02020602080505020303" pitchFamily="18" charset="0"/>
              </a:rPr>
              <a:t> w Rejestrze ubezpieczonych - zakładka </a:t>
            </a:r>
            <a:r>
              <a:rPr lang="pl-PL" sz="3000" i="1" dirty="0">
                <a:latin typeface="Baskerville Old Face" panose="02020602080505020303" pitchFamily="18" charset="0"/>
              </a:rPr>
              <a:t>Zaświadczenia lekarskie ubezpieczonych  </a:t>
            </a:r>
            <a:r>
              <a:rPr lang="pl-PL" sz="3000" dirty="0">
                <a:latin typeface="Baskerville Old Face" panose="02020602080505020303" pitchFamily="18" charset="0"/>
              </a:rPr>
              <a:t>prezentowane są zaświadczenia lekarskie wystawione dla ubezpieczonych płatnika składek</a:t>
            </a:r>
          </a:p>
        </p:txBody>
      </p:sp>
    </p:spTree>
    <p:extLst>
      <p:ext uri="{BB962C8B-B14F-4D97-AF65-F5344CB8AC3E}">
        <p14:creationId xmlns:p14="http://schemas.microsoft.com/office/powerpoint/2010/main" val="2711136538"/>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otalTime>937</TotalTime>
  <Words>1682</Words>
  <Application>Microsoft Office PowerPoint</Application>
  <PresentationFormat>Niestandardowy</PresentationFormat>
  <Paragraphs>160</Paragraphs>
  <Slides>24</Slides>
  <Notes>15</Notes>
  <HiddenSlides>0</HiddenSlides>
  <MMClips>0</MMClips>
  <ScaleCrop>false</ScaleCrop>
  <HeadingPairs>
    <vt:vector size="6" baseType="variant">
      <vt:variant>
        <vt:lpstr>Używane czcionki</vt:lpstr>
      </vt:variant>
      <vt:variant>
        <vt:i4>10</vt:i4>
      </vt:variant>
      <vt:variant>
        <vt:lpstr>Motyw</vt:lpstr>
      </vt:variant>
      <vt:variant>
        <vt:i4>2</vt:i4>
      </vt:variant>
      <vt:variant>
        <vt:lpstr>Tytuły slajdów</vt:lpstr>
      </vt:variant>
      <vt:variant>
        <vt:i4>24</vt:i4>
      </vt:variant>
    </vt:vector>
  </HeadingPairs>
  <TitlesOfParts>
    <vt:vector size="36" baseType="lpstr">
      <vt:lpstr>Arial</vt:lpstr>
      <vt:lpstr>Times New Roman</vt:lpstr>
      <vt:lpstr>Lato Bold</vt:lpstr>
      <vt:lpstr>Calibri</vt:lpstr>
      <vt:lpstr>Helvetica Light</vt:lpstr>
      <vt:lpstr>Lato Light</vt:lpstr>
      <vt:lpstr>Helvetica Neue</vt:lpstr>
      <vt:lpstr>Angsana New</vt:lpstr>
      <vt:lpstr>Baskerville Old Face</vt:lpstr>
      <vt:lpstr>Wingdings</vt:lpstr>
      <vt:lpstr>White</vt:lpstr>
      <vt:lpstr>1_White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Przykładowy tekst tytułowy</dc:title>
  <dc:creator>Krukowska, Wiesława</dc:creator>
  <cp:lastModifiedBy>Krukowska, Wiesława</cp:lastModifiedBy>
  <cp:revision>78</cp:revision>
  <cp:lastPrinted>2016-04-06T09:29:13Z</cp:lastPrinted>
  <dcterms:modified xsi:type="dcterms:W3CDTF">2016-04-08T07:29:45Z</dcterms:modified>
</cp:coreProperties>
</file>